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21"/>
  </p:notesMasterIdLst>
  <p:sldIdLst>
    <p:sldId id="256" r:id="rId2"/>
    <p:sldId id="297" r:id="rId3"/>
    <p:sldId id="291" r:id="rId4"/>
    <p:sldId id="293" r:id="rId5"/>
    <p:sldId id="294" r:id="rId6"/>
    <p:sldId id="295" r:id="rId7"/>
    <p:sldId id="306" r:id="rId8"/>
    <p:sldId id="307" r:id="rId9"/>
    <p:sldId id="308" r:id="rId10"/>
    <p:sldId id="288" r:id="rId11"/>
    <p:sldId id="287" r:id="rId12"/>
    <p:sldId id="279" r:id="rId13"/>
    <p:sldId id="296" r:id="rId14"/>
    <p:sldId id="270" r:id="rId15"/>
    <p:sldId id="272" r:id="rId16"/>
    <p:sldId id="274" r:id="rId17"/>
    <p:sldId id="314" r:id="rId18"/>
    <p:sldId id="316" r:id="rId19"/>
    <p:sldId id="27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5705E2-307D-4539-BDCC-2EEE1CF51E8F}" v="1" dt="2026-03-13T16:19:19.28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1456" autoAdjust="0"/>
  </p:normalViewPr>
  <p:slideViewPr>
    <p:cSldViewPr snapToGrid="0">
      <p:cViewPr varScale="1">
        <p:scale>
          <a:sx n="45" d="100"/>
          <a:sy n="45" d="100"/>
        </p:scale>
        <p:origin x="149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753A23-EC7C-4790-B1F8-B505E1C072F5}" type="datetimeFigureOut">
              <a:rPr lang="nl-BE" smtClean="0"/>
              <a:t>13/03/2026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51E79-F402-43AB-B73F-EF7DC7A1891A}" type="slidenum">
              <a:rPr lang="nl-BE" smtClean="0"/>
              <a:t>‹nr.›</a:t>
            </a:fld>
            <a:endParaRPr lang="nl-BE"/>
          </a:p>
        </p:txBody>
      </p:sp>
    </p:spTree>
    <p:extLst>
      <p:ext uri="{BB962C8B-B14F-4D97-AF65-F5344CB8AC3E}">
        <p14:creationId xmlns:p14="http://schemas.microsoft.com/office/powerpoint/2010/main" val="81246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BB635-BD2A-334A-47ED-EDE8C4C966C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A88F5E0-8C15-5FFF-3016-DEFAE96BEA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1D59444-885C-84C6-68C2-10B365BB8A7E}"/>
              </a:ext>
            </a:extLst>
          </p:cNvPr>
          <p:cNvSpPr>
            <a:spLocks noGrp="1"/>
          </p:cNvSpPr>
          <p:nvPr>
            <p:ph type="body" idx="1"/>
          </p:nvPr>
        </p:nvSpPr>
        <p:spPr/>
        <p:txBody>
          <a:bodyPr/>
          <a:lstStyle/>
          <a:p>
            <a:r>
              <a:rPr lang="nl-BE" dirty="0"/>
              <a:t>Klopt de omschrijving van jouw dier? </a:t>
            </a:r>
          </a:p>
          <a:p>
            <a:r>
              <a:rPr lang="nl-BE" dirty="0"/>
              <a:t>Ben je veel bezig met je consumptiegedrag? </a:t>
            </a:r>
          </a:p>
          <a:p>
            <a:endParaRPr lang="nl-BE" dirty="0"/>
          </a:p>
        </p:txBody>
      </p:sp>
      <p:sp>
        <p:nvSpPr>
          <p:cNvPr id="4" name="Tijdelijke aanduiding voor dianummer 3">
            <a:extLst>
              <a:ext uri="{FF2B5EF4-FFF2-40B4-BE49-F238E27FC236}">
                <a16:creationId xmlns:a16="http://schemas.microsoft.com/office/drawing/2014/main" id="{AAED8A91-4691-672E-173E-B1B28F1B05ED}"/>
              </a:ext>
            </a:extLst>
          </p:cNvPr>
          <p:cNvSpPr>
            <a:spLocks noGrp="1"/>
          </p:cNvSpPr>
          <p:nvPr>
            <p:ph type="sldNum" sz="quarter" idx="5"/>
          </p:nvPr>
        </p:nvSpPr>
        <p:spPr/>
        <p:txBody>
          <a:bodyPr/>
          <a:lstStyle/>
          <a:p>
            <a:fld id="{5CB51E79-F402-43AB-B73F-EF7DC7A1891A}" type="slidenum">
              <a:rPr lang="nl-BE" smtClean="0"/>
              <a:t>9</a:t>
            </a:fld>
            <a:endParaRPr lang="nl-BE"/>
          </a:p>
        </p:txBody>
      </p:sp>
    </p:spTree>
    <p:extLst>
      <p:ext uri="{BB962C8B-B14F-4D97-AF65-F5344CB8AC3E}">
        <p14:creationId xmlns:p14="http://schemas.microsoft.com/office/powerpoint/2010/main" val="2557109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Klopt de omschrijving van jouw dier? </a:t>
            </a:r>
          </a:p>
          <a:p>
            <a:r>
              <a:rPr lang="nl-BE" dirty="0"/>
              <a:t>Ben je veel bezig met je consumptiegedrag? </a:t>
            </a:r>
          </a:p>
          <a:p>
            <a:endParaRPr lang="nl-BE" dirty="0"/>
          </a:p>
        </p:txBody>
      </p:sp>
      <p:sp>
        <p:nvSpPr>
          <p:cNvPr id="4" name="Tijdelijke aanduiding voor dianummer 3"/>
          <p:cNvSpPr>
            <a:spLocks noGrp="1"/>
          </p:cNvSpPr>
          <p:nvPr>
            <p:ph type="sldNum" sz="quarter" idx="5"/>
          </p:nvPr>
        </p:nvSpPr>
        <p:spPr/>
        <p:txBody>
          <a:bodyPr/>
          <a:lstStyle/>
          <a:p>
            <a:fld id="{5CB51E79-F402-43AB-B73F-EF7DC7A1891A}" type="slidenum">
              <a:rPr lang="nl-BE" smtClean="0"/>
              <a:t>10</a:t>
            </a:fld>
            <a:endParaRPr lang="nl-BE"/>
          </a:p>
        </p:txBody>
      </p:sp>
    </p:spTree>
    <p:extLst>
      <p:ext uri="{BB962C8B-B14F-4D97-AF65-F5344CB8AC3E}">
        <p14:creationId xmlns:p14="http://schemas.microsoft.com/office/powerpoint/2010/main" val="28906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Klopt de omschrijving van jouw dier? </a:t>
            </a:r>
          </a:p>
          <a:p>
            <a:r>
              <a:rPr lang="nl-BE" dirty="0"/>
              <a:t>Ben je veel bezig met je consumptiegedrag? </a:t>
            </a:r>
          </a:p>
          <a:p>
            <a:endParaRPr lang="nl-BE" dirty="0"/>
          </a:p>
        </p:txBody>
      </p:sp>
      <p:sp>
        <p:nvSpPr>
          <p:cNvPr id="4" name="Tijdelijke aanduiding voor dianummer 3"/>
          <p:cNvSpPr>
            <a:spLocks noGrp="1"/>
          </p:cNvSpPr>
          <p:nvPr>
            <p:ph type="sldNum" sz="quarter" idx="5"/>
          </p:nvPr>
        </p:nvSpPr>
        <p:spPr/>
        <p:txBody>
          <a:bodyPr/>
          <a:lstStyle/>
          <a:p>
            <a:fld id="{5CB51E79-F402-43AB-B73F-EF7DC7A1891A}" type="slidenum">
              <a:rPr lang="nl-BE" smtClean="0"/>
              <a:t>11</a:t>
            </a:fld>
            <a:endParaRPr lang="nl-BE"/>
          </a:p>
        </p:txBody>
      </p:sp>
    </p:spTree>
    <p:extLst>
      <p:ext uri="{BB962C8B-B14F-4D97-AF65-F5344CB8AC3E}">
        <p14:creationId xmlns:p14="http://schemas.microsoft.com/office/powerpoint/2010/main" val="379560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leven soms duurzamer dan we denken. </a:t>
            </a:r>
            <a:br>
              <a:rPr lang="nl-BE" dirty="0"/>
            </a:br>
            <a:r>
              <a:rPr lang="nl-BE" dirty="0"/>
              <a:t>De leerlingen denken eens na wat ze allemaal al doen voor de planeet en de mensen. </a:t>
            </a:r>
            <a:br>
              <a:rPr lang="nl-BE" dirty="0"/>
            </a:br>
            <a:r>
              <a:rPr lang="nl-BE" dirty="0"/>
              <a:t>Filmpje van Seppe Smits kan hen al op ideeën brengen. </a:t>
            </a:r>
          </a:p>
        </p:txBody>
      </p:sp>
      <p:sp>
        <p:nvSpPr>
          <p:cNvPr id="4" name="Tijdelijke aanduiding voor dianummer 3"/>
          <p:cNvSpPr>
            <a:spLocks noGrp="1"/>
          </p:cNvSpPr>
          <p:nvPr>
            <p:ph type="sldNum" sz="quarter" idx="5"/>
          </p:nvPr>
        </p:nvSpPr>
        <p:spPr/>
        <p:txBody>
          <a:bodyPr/>
          <a:lstStyle/>
          <a:p>
            <a:fld id="{5CB51E79-F402-43AB-B73F-EF7DC7A1891A}" type="slidenum">
              <a:rPr lang="nl-BE" smtClean="0"/>
              <a:t>12</a:t>
            </a:fld>
            <a:endParaRPr lang="nl-BE"/>
          </a:p>
        </p:txBody>
      </p:sp>
    </p:spTree>
    <p:extLst>
      <p:ext uri="{BB962C8B-B14F-4D97-AF65-F5344CB8AC3E}">
        <p14:creationId xmlns:p14="http://schemas.microsoft.com/office/powerpoint/2010/main" val="3427100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CB51E79-F402-43AB-B73F-EF7DC7A1891A}" type="slidenum">
              <a:rPr lang="nl-BE" smtClean="0"/>
              <a:t>15</a:t>
            </a:fld>
            <a:endParaRPr lang="nl-BE"/>
          </a:p>
        </p:txBody>
      </p:sp>
    </p:spTree>
    <p:extLst>
      <p:ext uri="{BB962C8B-B14F-4D97-AF65-F5344CB8AC3E}">
        <p14:creationId xmlns:p14="http://schemas.microsoft.com/office/powerpoint/2010/main" val="2443116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nl-NL"/>
              <a:t>Klik om stijl te bewerken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64F0E216-BA48-4F04-AC4F-645AA0DD6AC6}" type="datetimeFigureOut">
              <a:rPr lang="en-US" smtClean="0"/>
              <a:pPr/>
              <a:t>3/13/2026</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39607A7-8386-47DB-8578-DDEDD194E5D4}" type="slidenum">
              <a:rPr lang="en-US" smtClean="0"/>
              <a:pPr/>
              <a:t>‹nr.›</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Tree>
    <p:extLst>
      <p:ext uri="{BB962C8B-B14F-4D97-AF65-F5344CB8AC3E}">
        <p14:creationId xmlns:p14="http://schemas.microsoft.com/office/powerpoint/2010/main" val="366907219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pPr/>
              <a:t>3/13/2026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‹nr.›</a:t>
            </a:fld>
            <a:endParaRPr lang="en-US" dirty="0"/>
          </a:p>
        </p:txBody>
      </p:sp>
    </p:spTree>
    <p:extLst>
      <p:ext uri="{BB962C8B-B14F-4D97-AF65-F5344CB8AC3E}">
        <p14:creationId xmlns:p14="http://schemas.microsoft.com/office/powerpoint/2010/main" val="647962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pPr/>
              <a:t>3/13/2026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‹nr.›</a:t>
            </a:fld>
            <a:endParaRPr lang="en-US" dirty="0"/>
          </a:p>
        </p:txBody>
      </p:sp>
    </p:spTree>
    <p:extLst>
      <p:ext uri="{BB962C8B-B14F-4D97-AF65-F5344CB8AC3E}">
        <p14:creationId xmlns:p14="http://schemas.microsoft.com/office/powerpoint/2010/main" val="2953582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pPr/>
              <a:t>3/13/2026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‹nr.›</a:t>
            </a:fld>
            <a:endParaRPr lang="en-US" dirty="0"/>
          </a:p>
        </p:txBody>
      </p:sp>
    </p:spTree>
    <p:extLst>
      <p:ext uri="{BB962C8B-B14F-4D97-AF65-F5344CB8AC3E}">
        <p14:creationId xmlns:p14="http://schemas.microsoft.com/office/powerpoint/2010/main" val="167763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nl-NL"/>
              <a:t>Klik om stijl te bewerken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4F0E216-BA48-4F04-AC4F-645AA0DD6AC6}" type="datetimeFigureOut">
              <a:rPr lang="en-US" smtClean="0"/>
              <a:pPr/>
              <a:t>3/13/2026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‹nr.›</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3291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64F0E216-BA48-4F04-AC4F-645AA0DD6AC6}" type="datetimeFigureOut">
              <a:rPr lang="en-US" smtClean="0"/>
              <a:pPr/>
              <a:t>3/13/2026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9607A7-8386-47DB-8578-DDEDD194E5D4}" type="slidenum">
              <a:rPr lang="en-US" smtClean="0"/>
              <a:pPr/>
              <a:t>‹nr.›</a:t>
            </a:fld>
            <a:endParaRPr lang="en-US" dirty="0"/>
          </a:p>
        </p:txBody>
      </p:sp>
    </p:spTree>
    <p:extLst>
      <p:ext uri="{BB962C8B-B14F-4D97-AF65-F5344CB8AC3E}">
        <p14:creationId xmlns:p14="http://schemas.microsoft.com/office/powerpoint/2010/main" val="2674391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nl-NL"/>
              <a:t>Klikken om de tekststijl van het model te bewerken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64F0E216-BA48-4F04-AC4F-645AA0DD6AC6}" type="datetimeFigureOut">
              <a:rPr lang="en-US" smtClean="0"/>
              <a:pPr/>
              <a:t>3/13/2026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39607A7-8386-47DB-8578-DDEDD194E5D4}" type="slidenum">
              <a:rPr lang="en-US" smtClean="0"/>
              <a:pPr/>
              <a:t>‹nr.›</a:t>
            </a:fld>
            <a:endParaRPr lang="en-US" dirty="0"/>
          </a:p>
        </p:txBody>
      </p:sp>
    </p:spTree>
    <p:extLst>
      <p:ext uri="{BB962C8B-B14F-4D97-AF65-F5344CB8AC3E}">
        <p14:creationId xmlns:p14="http://schemas.microsoft.com/office/powerpoint/2010/main" val="294080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64F0E216-BA48-4F04-AC4F-645AA0DD6AC6}" type="datetimeFigureOut">
              <a:rPr lang="en-US" smtClean="0"/>
              <a:pPr/>
              <a:t>3/13/2026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9607A7-8386-47DB-8578-DDEDD194E5D4}" type="slidenum">
              <a:rPr lang="en-US" smtClean="0"/>
              <a:pPr/>
              <a:t>‹nr.›</a:t>
            </a:fld>
            <a:endParaRPr lang="en-US" dirty="0"/>
          </a:p>
        </p:txBody>
      </p:sp>
    </p:spTree>
    <p:extLst>
      <p:ext uri="{BB962C8B-B14F-4D97-AF65-F5344CB8AC3E}">
        <p14:creationId xmlns:p14="http://schemas.microsoft.com/office/powerpoint/2010/main" val="2133116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0E216-BA48-4F04-AC4F-645AA0DD6AC6}" type="datetimeFigureOut">
              <a:rPr lang="en-US" smtClean="0"/>
              <a:pPr/>
              <a:t>3/13/2026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39607A7-8386-47DB-8578-DDEDD194E5D4}" type="slidenum">
              <a:rPr lang="en-US" smtClean="0"/>
              <a:pPr/>
              <a:t>‹nr.›</a:t>
            </a:fld>
            <a:endParaRPr lang="en-US" dirty="0"/>
          </a:p>
        </p:txBody>
      </p:sp>
    </p:spTree>
    <p:extLst>
      <p:ext uri="{BB962C8B-B14F-4D97-AF65-F5344CB8AC3E}">
        <p14:creationId xmlns:p14="http://schemas.microsoft.com/office/powerpoint/2010/main" val="2723461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nl-NL"/>
              <a:t>Klik om stijl te bewerken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4F0E216-BA48-4F04-AC4F-645AA0DD6AC6}" type="datetimeFigureOut">
              <a:rPr lang="en-US" smtClean="0"/>
              <a:pPr/>
              <a:t>3/13/2026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9607A7-8386-47DB-8578-DDEDD194E5D4}" type="slidenum">
              <a:rPr lang="en-US" smtClean="0"/>
              <a:pPr/>
              <a:t>‹nr.›</a:t>
            </a:fld>
            <a:endParaRPr lang="en-US" dirty="0"/>
          </a:p>
        </p:txBody>
      </p:sp>
    </p:spTree>
    <p:extLst>
      <p:ext uri="{BB962C8B-B14F-4D97-AF65-F5344CB8AC3E}">
        <p14:creationId xmlns:p14="http://schemas.microsoft.com/office/powerpoint/2010/main" val="3580895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4F0E216-BA48-4F04-AC4F-645AA0DD6AC6}" type="datetimeFigureOut">
              <a:rPr lang="en-US" smtClean="0"/>
              <a:pPr/>
              <a:t>3/13/2026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9607A7-8386-47DB-8578-DDEDD194E5D4}" type="slidenum">
              <a:rPr lang="en-US" smtClean="0"/>
              <a:pPr/>
              <a:t>‹nr.›</a:t>
            </a:fld>
            <a:endParaRPr lang="en-US" dirty="0"/>
          </a:p>
        </p:txBody>
      </p:sp>
    </p:spTree>
    <p:extLst>
      <p:ext uri="{BB962C8B-B14F-4D97-AF65-F5344CB8AC3E}">
        <p14:creationId xmlns:p14="http://schemas.microsoft.com/office/powerpoint/2010/main" val="3786113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nl-NL"/>
              <a:t>Klik om stijl te bewerken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64F0E216-BA48-4F04-AC4F-645AA0DD6AC6}" type="datetimeFigureOut">
              <a:rPr lang="en-US" smtClean="0"/>
              <a:pPr/>
              <a:t>3/13/2026</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D39607A7-8386-47DB-8578-DDEDD194E5D4}" type="slidenum">
              <a:rPr lang="en-US" smtClean="0"/>
              <a:pPr/>
              <a:t>‹nr.›</a:t>
            </a:fld>
            <a:endParaRPr lang="en-US" dirty="0"/>
          </a:p>
        </p:txBody>
      </p:sp>
      <p:sp>
        <p:nvSpPr>
          <p:cNvPr id="8" name="Rechthoek 7">
            <a:extLst>
              <a:ext uri="{FF2B5EF4-FFF2-40B4-BE49-F238E27FC236}">
                <a16:creationId xmlns:a16="http://schemas.microsoft.com/office/drawing/2014/main" id="{46A796ED-D98A-6292-0CB8-761E4D3647DA}"/>
              </a:ext>
            </a:extLst>
          </p:cNvPr>
          <p:cNvSpPr/>
          <p:nvPr userDrawn="1"/>
        </p:nvSpPr>
        <p:spPr>
          <a:xfrm rot="19585237">
            <a:off x="-900847" y="2612857"/>
            <a:ext cx="12938884" cy="1446550"/>
          </a:xfrm>
          <a:prstGeom prst="rect">
            <a:avLst/>
          </a:prstGeom>
          <a:noFill/>
        </p:spPr>
        <p:txBody>
          <a:bodyPr wrap="square" lIns="91440" tIns="45720" rIns="91440" bIns="45720">
            <a:spAutoFit/>
          </a:bodyPr>
          <a:lstStyle/>
          <a:p>
            <a:pPr algn="ctr"/>
            <a:r>
              <a:rPr lang="nl-NL" sz="8800" b="0" cap="none" spc="0" dirty="0">
                <a:ln w="0"/>
                <a:solidFill>
                  <a:schemeClr val="accent1"/>
                </a:solidFill>
                <a:effectLst>
                  <a:outerShdw blurRad="38100" dist="25400" dir="5400000" algn="ctr" rotWithShape="0">
                    <a:srgbClr val="6E747A">
                      <a:alpha val="43000"/>
                    </a:srgbClr>
                  </a:outerShdw>
                </a:effectLst>
              </a:rPr>
              <a:t>MariekeHendrickx</a:t>
            </a:r>
          </a:p>
        </p:txBody>
      </p:sp>
    </p:spTree>
    <p:extLst>
      <p:ext uri="{BB962C8B-B14F-4D97-AF65-F5344CB8AC3E}">
        <p14:creationId xmlns:p14="http://schemas.microsoft.com/office/powerpoint/2010/main" val="368126156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38D72C-6D97-3BEF-0441-BFED247A6FCE}"/>
              </a:ext>
            </a:extLst>
          </p:cNvPr>
          <p:cNvPicPr>
            <a:picLocks noChangeAspect="1"/>
          </p:cNvPicPr>
          <p:nvPr/>
        </p:nvPicPr>
        <p:blipFill>
          <a:blip r:embed="rId2">
            <a:alphaModFix amt="40000"/>
          </a:blip>
          <a:srcRect b="25000"/>
          <a:stretch/>
        </p:blipFill>
        <p:spPr>
          <a:xfrm>
            <a:off x="20" y="-2"/>
            <a:ext cx="12191980" cy="6858000"/>
          </a:xfrm>
          <a:prstGeom prst="rect">
            <a:avLst/>
          </a:prstGeom>
        </p:spPr>
      </p:pic>
      <p:sp>
        <p:nvSpPr>
          <p:cNvPr id="2" name="Titel 1">
            <a:extLst>
              <a:ext uri="{FF2B5EF4-FFF2-40B4-BE49-F238E27FC236}">
                <a16:creationId xmlns:a16="http://schemas.microsoft.com/office/drawing/2014/main" id="{14AE0B1D-00CB-2589-C9EC-8AD470736759}"/>
              </a:ext>
            </a:extLst>
          </p:cNvPr>
          <p:cNvSpPr>
            <a:spLocks noGrp="1"/>
          </p:cNvSpPr>
          <p:nvPr>
            <p:ph type="ctrTitle"/>
          </p:nvPr>
        </p:nvSpPr>
        <p:spPr>
          <a:xfrm>
            <a:off x="1261872" y="758952"/>
            <a:ext cx="9418320" cy="4041648"/>
          </a:xfrm>
        </p:spPr>
        <p:txBody>
          <a:bodyPr>
            <a:normAutofit/>
          </a:bodyPr>
          <a:lstStyle/>
          <a:p>
            <a:r>
              <a:rPr lang="nl-BE" dirty="0"/>
              <a:t>Duurzaamheid</a:t>
            </a:r>
          </a:p>
        </p:txBody>
      </p:sp>
      <p:sp>
        <p:nvSpPr>
          <p:cNvPr id="3" name="Ondertitel 2">
            <a:extLst>
              <a:ext uri="{FF2B5EF4-FFF2-40B4-BE49-F238E27FC236}">
                <a16:creationId xmlns:a16="http://schemas.microsoft.com/office/drawing/2014/main" id="{6C1988C2-3173-371D-7764-05A7C4BA09EA}"/>
              </a:ext>
            </a:extLst>
          </p:cNvPr>
          <p:cNvSpPr>
            <a:spLocks noGrp="1"/>
          </p:cNvSpPr>
          <p:nvPr>
            <p:ph type="subTitle" idx="1"/>
          </p:nvPr>
        </p:nvSpPr>
        <p:spPr>
          <a:xfrm>
            <a:off x="1261872" y="4800600"/>
            <a:ext cx="9418320" cy="1691640"/>
          </a:xfrm>
        </p:spPr>
        <p:txBody>
          <a:bodyPr>
            <a:normAutofit/>
          </a:bodyPr>
          <a:lstStyle/>
          <a:p>
            <a:endParaRPr lang="nl-BE">
              <a:solidFill>
                <a:schemeClr val="tx1"/>
              </a:solidFill>
            </a:endParaRPr>
          </a:p>
        </p:txBody>
      </p:sp>
    </p:spTree>
    <p:extLst>
      <p:ext uri="{BB962C8B-B14F-4D97-AF65-F5344CB8AC3E}">
        <p14:creationId xmlns:p14="http://schemas.microsoft.com/office/powerpoint/2010/main" val="27215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CFA79-44CA-101E-21E1-5DE69C96EA1C}"/>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B1762ED-B122-5F64-E93D-10280807D7E9}"/>
              </a:ext>
            </a:extLst>
          </p:cNvPr>
          <p:cNvSpPr>
            <a:spLocks noGrp="1"/>
          </p:cNvSpPr>
          <p:nvPr>
            <p:ph idx="1"/>
          </p:nvPr>
        </p:nvSpPr>
        <p:spPr>
          <a:xfrm>
            <a:off x="4320662" y="1156519"/>
            <a:ext cx="6489906" cy="5465507"/>
          </a:xfrm>
        </p:spPr>
        <p:txBody>
          <a:bodyPr>
            <a:normAutofit/>
          </a:bodyPr>
          <a:lstStyle/>
          <a:p>
            <a:pPr marL="0" indent="0">
              <a:buNone/>
            </a:pPr>
            <a:r>
              <a:rPr lang="nl-BE" sz="2600" b="1" i="0" dirty="0">
                <a:solidFill>
                  <a:schemeClr val="tx1"/>
                </a:solidFill>
                <a:effectLst/>
                <a:latin typeface="Abadi Extra Light" panose="020B0204020104020204" pitchFamily="34" charset="0"/>
              </a:rPr>
              <a:t>Onderzoekende beer:</a:t>
            </a:r>
            <a:r>
              <a:rPr lang="nl-BE" sz="2600" b="0" i="0" dirty="0">
                <a:solidFill>
                  <a:schemeClr val="tx1"/>
                </a:solidFill>
                <a:effectLst/>
                <a:latin typeface="Abadi Extra Light" panose="020B0204020104020204" pitchFamily="34" charset="0"/>
              </a:rPr>
              <a:t> 10 - 15 punten</a:t>
            </a:r>
            <a:br>
              <a:rPr lang="nl-BE" sz="2600" dirty="0">
                <a:latin typeface="Abadi Extra Light" panose="020B0204020104020204" pitchFamily="34" charset="0"/>
              </a:rPr>
            </a:br>
            <a:br>
              <a:rPr lang="nl-BE" sz="2600" dirty="0">
                <a:latin typeface="Abadi Extra Light" panose="020B0204020104020204" pitchFamily="34" charset="0"/>
              </a:rPr>
            </a:br>
            <a:r>
              <a:rPr lang="nl-BE" sz="2600" b="0" i="0" dirty="0">
                <a:solidFill>
                  <a:schemeClr val="tx1"/>
                </a:solidFill>
                <a:effectLst/>
                <a:latin typeface="Abadi Extra Light" panose="020B0204020104020204" pitchFamily="34" charset="0"/>
              </a:rPr>
              <a:t>Jij weet dat niet alles wat je koopt even duurzaam is, maar het is niet mogelijk om daar altijd mee bezig te zijn. Soms vind je het belangrijker om rekening te houden met andere zaken, zoals je budget, je imago of je interesses. Op zulke momenten doe je gewoon waar je zin in hebt. En heel af en toe vraag je je af of je misschien toch wat meer rekening moet houden met het milieu</a:t>
            </a:r>
            <a:r>
              <a:rPr lang="nl-BE" b="0" i="0" dirty="0">
                <a:solidFill>
                  <a:schemeClr val="tx1"/>
                </a:solidFill>
                <a:effectLst/>
                <a:latin typeface="arial" panose="020B0604020202020204" pitchFamily="34" charset="0"/>
              </a:rPr>
              <a:t>.</a:t>
            </a:r>
          </a:p>
          <a:p>
            <a:pPr marL="0" indent="0">
              <a:buNone/>
            </a:pPr>
            <a:endParaRPr lang="nl-BE" dirty="0">
              <a:solidFill>
                <a:schemeClr val="tx1"/>
              </a:solidFill>
            </a:endParaRPr>
          </a:p>
        </p:txBody>
      </p:sp>
      <p:pic>
        <p:nvPicPr>
          <p:cNvPr id="6" name="Afbeelding 5">
            <a:extLst>
              <a:ext uri="{FF2B5EF4-FFF2-40B4-BE49-F238E27FC236}">
                <a16:creationId xmlns:a16="http://schemas.microsoft.com/office/drawing/2014/main" id="{C56CC014-3966-14B2-5074-4A090F9AADB1}"/>
              </a:ext>
            </a:extLst>
          </p:cNvPr>
          <p:cNvPicPr>
            <a:picLocks noChangeAspect="1"/>
          </p:cNvPicPr>
          <p:nvPr/>
        </p:nvPicPr>
        <p:blipFill>
          <a:blip r:embed="rId3"/>
          <a:srcRect l="22500" t="35993" r="47125" b="5970"/>
          <a:stretch/>
        </p:blipFill>
        <p:spPr>
          <a:xfrm>
            <a:off x="211639" y="1439862"/>
            <a:ext cx="3703320" cy="3978275"/>
          </a:xfrm>
          <a:prstGeom prst="rect">
            <a:avLst/>
          </a:prstGeom>
        </p:spPr>
      </p:pic>
    </p:spTree>
    <p:extLst>
      <p:ext uri="{BB962C8B-B14F-4D97-AF65-F5344CB8AC3E}">
        <p14:creationId xmlns:p14="http://schemas.microsoft.com/office/powerpoint/2010/main" val="137619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714100-9C8B-885B-D996-1A432000989F}"/>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C6D618F6-F715-5A4B-3BC1-EA9F224992D0}"/>
              </a:ext>
            </a:extLst>
          </p:cNvPr>
          <p:cNvSpPr>
            <a:spLocks noGrp="1"/>
          </p:cNvSpPr>
          <p:nvPr>
            <p:ph idx="1"/>
          </p:nvPr>
        </p:nvSpPr>
        <p:spPr>
          <a:xfrm>
            <a:off x="5186597" y="1790700"/>
            <a:ext cx="5919553" cy="3978275"/>
          </a:xfrm>
        </p:spPr>
        <p:txBody>
          <a:bodyPr>
            <a:normAutofit fontScale="92500" lnSpcReduction="10000"/>
          </a:bodyPr>
          <a:lstStyle/>
          <a:p>
            <a:pPr algn="l">
              <a:buNone/>
            </a:pPr>
            <a:r>
              <a:rPr lang="nl-BE" sz="2600" b="1" i="0" dirty="0">
                <a:solidFill>
                  <a:schemeClr val="tx1"/>
                </a:solidFill>
                <a:effectLst/>
                <a:latin typeface="Abadi Extra Light" panose="020B0204020104020204" pitchFamily="34" charset="0"/>
              </a:rPr>
              <a:t>Moedwillige panter</a:t>
            </a:r>
            <a:r>
              <a:rPr lang="nl-BE" sz="2600" i="0" dirty="0">
                <a:solidFill>
                  <a:schemeClr val="tx1"/>
                </a:solidFill>
                <a:effectLst/>
                <a:latin typeface="Abadi Extra Light" panose="020B0204020104020204" pitchFamily="34" charset="0"/>
              </a:rPr>
              <a:t>: 16 - 20 punten: </a:t>
            </a:r>
            <a:br>
              <a:rPr lang="nl-BE" sz="2600" i="0" dirty="0">
                <a:solidFill>
                  <a:schemeClr val="tx1"/>
                </a:solidFill>
                <a:effectLst/>
                <a:latin typeface="Abadi Extra Light" panose="020B0204020104020204" pitchFamily="34" charset="0"/>
              </a:rPr>
            </a:br>
            <a:br>
              <a:rPr lang="nl-BE" sz="2600" i="0" dirty="0">
                <a:solidFill>
                  <a:schemeClr val="tx1"/>
                </a:solidFill>
                <a:effectLst/>
                <a:latin typeface="Abadi Extra Light" panose="020B0204020104020204" pitchFamily="34" charset="0"/>
              </a:rPr>
            </a:br>
            <a:r>
              <a:rPr lang="nl-BE" sz="2600" i="0" dirty="0">
                <a:solidFill>
                  <a:schemeClr val="tx1"/>
                </a:solidFill>
                <a:effectLst/>
                <a:latin typeface="Abadi Extra Light" panose="020B0204020104020204" pitchFamily="34" charset="0"/>
              </a:rPr>
              <a:t>Jij bent een kritische consument. Jij bent geïnformeerd en weet dat elke aankoop mogelijk een impact heeft op het milieu. Je koopt dus niet zomaar alles. Wanneer je geld uitgeeft aan iets nieuws, dan kies je enkel voor bedrijven en producten waarvan je weet dat ze rekening houden met het milieu en de mensen die de spullen maken.</a:t>
            </a:r>
          </a:p>
          <a:p>
            <a:pPr algn="l"/>
            <a:r>
              <a:rPr lang="nl-BE" i="0" dirty="0">
                <a:solidFill>
                  <a:schemeClr val="tx1"/>
                </a:solidFill>
                <a:effectLst/>
                <a:latin typeface="arial" panose="020B0604020202020204" pitchFamily="34" charset="0"/>
              </a:rPr>
              <a:t> </a:t>
            </a:r>
          </a:p>
          <a:p>
            <a:pPr marL="0" indent="0">
              <a:buNone/>
            </a:pPr>
            <a:endParaRPr lang="nl-BE" dirty="0">
              <a:solidFill>
                <a:schemeClr val="tx1"/>
              </a:solidFill>
            </a:endParaRPr>
          </a:p>
        </p:txBody>
      </p:sp>
      <p:pic>
        <p:nvPicPr>
          <p:cNvPr id="5" name="Afbeelding 4">
            <a:extLst>
              <a:ext uri="{FF2B5EF4-FFF2-40B4-BE49-F238E27FC236}">
                <a16:creationId xmlns:a16="http://schemas.microsoft.com/office/drawing/2014/main" id="{859E5328-A4D0-129C-2992-6A38E2A9BF17}"/>
              </a:ext>
            </a:extLst>
          </p:cNvPr>
          <p:cNvPicPr>
            <a:picLocks noChangeAspect="1"/>
          </p:cNvPicPr>
          <p:nvPr/>
        </p:nvPicPr>
        <p:blipFill>
          <a:blip r:embed="rId3"/>
          <a:stretch>
            <a:fillRect/>
          </a:stretch>
        </p:blipFill>
        <p:spPr>
          <a:xfrm>
            <a:off x="614805" y="1790700"/>
            <a:ext cx="4381500" cy="3981450"/>
          </a:xfrm>
          <a:prstGeom prst="rect">
            <a:avLst/>
          </a:prstGeom>
        </p:spPr>
      </p:pic>
    </p:spTree>
    <p:extLst>
      <p:ext uri="{BB962C8B-B14F-4D97-AF65-F5344CB8AC3E}">
        <p14:creationId xmlns:p14="http://schemas.microsoft.com/office/powerpoint/2010/main" val="158841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C5A2E6-795A-C12A-4F82-98251EE01F89}"/>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37A0CF70-C995-2A40-2911-0AB54BE4A67B}"/>
              </a:ext>
            </a:extLst>
          </p:cNvPr>
          <p:cNvSpPr>
            <a:spLocks noGrp="1"/>
          </p:cNvSpPr>
          <p:nvPr>
            <p:ph idx="1"/>
          </p:nvPr>
        </p:nvSpPr>
        <p:spPr/>
        <p:txBody>
          <a:bodyPr>
            <a:normAutofit/>
          </a:bodyPr>
          <a:lstStyle/>
          <a:p>
            <a:r>
              <a:rPr lang="nl-BE" sz="2400" dirty="0">
                <a:latin typeface="Abadi" panose="020B0604020104020204" pitchFamily="34" charset="0"/>
              </a:rPr>
              <a:t>Hoe probeer jij duurzaam te leven? </a:t>
            </a:r>
          </a:p>
        </p:txBody>
      </p:sp>
      <p:pic>
        <p:nvPicPr>
          <p:cNvPr id="5" name="EDUbox Duurzaamheid_ Snowboarder Seppe Smits legt uit waarom je zorg moet dragen voor de aarde.">
            <a:hlinkClick r:id="" action="ppaction://media"/>
            <a:extLst>
              <a:ext uri="{FF2B5EF4-FFF2-40B4-BE49-F238E27FC236}">
                <a16:creationId xmlns:a16="http://schemas.microsoft.com/office/drawing/2014/main" id="{F0A47724-95F9-7C88-5339-9DDCBFC19F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71756" y="2698498"/>
            <a:ext cx="6958372" cy="3914085"/>
          </a:xfrm>
          <a:prstGeom prst="rect">
            <a:avLst/>
          </a:prstGeom>
        </p:spPr>
      </p:pic>
      <p:sp>
        <p:nvSpPr>
          <p:cNvPr id="6" name="Tekstvak 5">
            <a:extLst>
              <a:ext uri="{FF2B5EF4-FFF2-40B4-BE49-F238E27FC236}">
                <a16:creationId xmlns:a16="http://schemas.microsoft.com/office/drawing/2014/main" id="{445DC93F-A6BF-EFE4-A3BB-9808DFDAA395}"/>
              </a:ext>
            </a:extLst>
          </p:cNvPr>
          <p:cNvSpPr txBox="1"/>
          <p:nvPr/>
        </p:nvSpPr>
        <p:spPr>
          <a:xfrm>
            <a:off x="206476" y="611806"/>
            <a:ext cx="2389239" cy="523220"/>
          </a:xfrm>
          <a:prstGeom prst="rect">
            <a:avLst/>
          </a:prstGeom>
          <a:solidFill>
            <a:srgbClr val="0070C0"/>
          </a:solidFill>
          <a:ln>
            <a:solidFill>
              <a:srgbClr val="0070C0"/>
            </a:solidFill>
          </a:ln>
        </p:spPr>
        <p:txBody>
          <a:bodyPr wrap="square" rtlCol="0">
            <a:spAutoFit/>
          </a:bodyPr>
          <a:lstStyle/>
          <a:p>
            <a:pPr algn="ctr"/>
            <a:r>
              <a:rPr lang="nl-BE" sz="2800" dirty="0">
                <a:solidFill>
                  <a:schemeClr val="bg1"/>
                </a:solidFill>
                <a:latin typeface="Abadi" panose="020B0604020104020204" pitchFamily="34" charset="0"/>
              </a:rPr>
              <a:t>OEFENING 2</a:t>
            </a:r>
          </a:p>
        </p:txBody>
      </p:sp>
    </p:spTree>
    <p:extLst>
      <p:ext uri="{BB962C8B-B14F-4D97-AF65-F5344CB8AC3E}">
        <p14:creationId xmlns:p14="http://schemas.microsoft.com/office/powerpoint/2010/main" val="348737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BC81B04F-7B0E-22C1-EFF8-88D25A992B20}"/>
              </a:ext>
            </a:extLst>
          </p:cNvPr>
          <p:cNvSpPr txBox="1"/>
          <p:nvPr/>
        </p:nvSpPr>
        <p:spPr>
          <a:xfrm>
            <a:off x="206476" y="611806"/>
            <a:ext cx="2384323" cy="584775"/>
          </a:xfrm>
          <a:prstGeom prst="rect">
            <a:avLst/>
          </a:prstGeom>
          <a:solidFill>
            <a:srgbClr val="0070C0"/>
          </a:solidFill>
          <a:ln>
            <a:solidFill>
              <a:srgbClr val="0070C0"/>
            </a:solidFill>
          </a:ln>
        </p:spPr>
        <p:txBody>
          <a:bodyPr wrap="square" rtlCol="0">
            <a:spAutoFit/>
          </a:bodyPr>
          <a:lstStyle/>
          <a:p>
            <a:pPr algn="ctr"/>
            <a:r>
              <a:rPr lang="nl-BE" sz="3200" dirty="0">
                <a:solidFill>
                  <a:schemeClr val="bg1"/>
                </a:solidFill>
                <a:latin typeface="Abadi" panose="020B0604020104020204" pitchFamily="34" charset="0"/>
              </a:rPr>
              <a:t>Opdracht 1 </a:t>
            </a:r>
          </a:p>
        </p:txBody>
      </p:sp>
      <p:pic>
        <p:nvPicPr>
          <p:cNvPr id="11" name="Afbeelding 10">
            <a:extLst>
              <a:ext uri="{FF2B5EF4-FFF2-40B4-BE49-F238E27FC236}">
                <a16:creationId xmlns:a16="http://schemas.microsoft.com/office/drawing/2014/main" id="{46A7331B-BD9B-35A0-87FD-0C422DA595E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60425" y="842638"/>
            <a:ext cx="9694504" cy="5828330"/>
          </a:xfrm>
          <a:prstGeom prst="rect">
            <a:avLst/>
          </a:prstGeom>
        </p:spPr>
      </p:pic>
      <p:sp>
        <p:nvSpPr>
          <p:cNvPr id="2" name="Tekstvak 1">
            <a:extLst>
              <a:ext uri="{FF2B5EF4-FFF2-40B4-BE49-F238E27FC236}">
                <a16:creationId xmlns:a16="http://schemas.microsoft.com/office/drawing/2014/main" id="{CA47F08A-C32C-24FA-C940-955D557CBB3C}"/>
              </a:ext>
            </a:extLst>
          </p:cNvPr>
          <p:cNvSpPr txBox="1"/>
          <p:nvPr/>
        </p:nvSpPr>
        <p:spPr>
          <a:xfrm>
            <a:off x="5073445" y="2182761"/>
            <a:ext cx="634181" cy="619433"/>
          </a:xfrm>
          <a:prstGeom prst="rect">
            <a:avLst/>
          </a:prstGeom>
          <a:solidFill>
            <a:schemeClr val="bg1"/>
          </a:solidFill>
        </p:spPr>
        <p:txBody>
          <a:bodyPr wrap="square" rtlCol="0">
            <a:spAutoFit/>
          </a:bodyPr>
          <a:lstStyle/>
          <a:p>
            <a:endParaRPr lang="nl-BE" dirty="0"/>
          </a:p>
        </p:txBody>
      </p:sp>
    </p:spTree>
    <p:extLst>
      <p:ext uri="{BB962C8B-B14F-4D97-AF65-F5344CB8AC3E}">
        <p14:creationId xmlns:p14="http://schemas.microsoft.com/office/powerpoint/2010/main" val="2680086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A89AB-0F62-B9D4-436F-1BD0820558FE}"/>
              </a:ext>
            </a:extLst>
          </p:cNvPr>
          <p:cNvSpPr>
            <a:spLocks noGrp="1"/>
          </p:cNvSpPr>
          <p:nvPr>
            <p:ph type="title"/>
          </p:nvPr>
        </p:nvSpPr>
        <p:spPr/>
        <p:txBody>
          <a:bodyPr/>
          <a:lstStyle/>
          <a:p>
            <a:endParaRPr lang="nl-BE" dirty="0"/>
          </a:p>
        </p:txBody>
      </p:sp>
      <p:pic>
        <p:nvPicPr>
          <p:cNvPr id="7" name="Wat is duurzaam_  Huh_!  Het Klokhuis onderneemt">
            <a:hlinkClick r:id="" action="ppaction://media"/>
            <a:extLst>
              <a:ext uri="{FF2B5EF4-FFF2-40B4-BE49-F238E27FC236}">
                <a16:creationId xmlns:a16="http://schemas.microsoft.com/office/drawing/2014/main" id="{7A2BC788-EB25-6354-B0EF-D3FFEA84D4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25836" y="365760"/>
            <a:ext cx="4328676" cy="3246278"/>
          </a:xfrm>
        </p:spPr>
      </p:pic>
      <p:sp>
        <p:nvSpPr>
          <p:cNvPr id="3" name="Tekstvak 2">
            <a:extLst>
              <a:ext uri="{FF2B5EF4-FFF2-40B4-BE49-F238E27FC236}">
                <a16:creationId xmlns:a16="http://schemas.microsoft.com/office/drawing/2014/main" id="{001A3B18-9859-FDC4-51A8-05091D45D841}"/>
              </a:ext>
            </a:extLst>
          </p:cNvPr>
          <p:cNvSpPr txBox="1"/>
          <p:nvPr/>
        </p:nvSpPr>
        <p:spPr>
          <a:xfrm>
            <a:off x="206476" y="611806"/>
            <a:ext cx="2289073" cy="584775"/>
          </a:xfrm>
          <a:prstGeom prst="rect">
            <a:avLst/>
          </a:prstGeom>
          <a:solidFill>
            <a:srgbClr val="0070C0"/>
          </a:solidFill>
          <a:ln>
            <a:solidFill>
              <a:srgbClr val="0070C0"/>
            </a:solidFill>
          </a:ln>
        </p:spPr>
        <p:txBody>
          <a:bodyPr wrap="square" rtlCol="0">
            <a:spAutoFit/>
          </a:bodyPr>
          <a:lstStyle/>
          <a:p>
            <a:pPr algn="ctr"/>
            <a:r>
              <a:rPr lang="nl-BE" sz="3200" dirty="0">
                <a:solidFill>
                  <a:schemeClr val="bg1"/>
                </a:solidFill>
                <a:latin typeface="Abadi" panose="020B0604020104020204" pitchFamily="34" charset="0"/>
              </a:rPr>
              <a:t>Opdracht 2 </a:t>
            </a:r>
          </a:p>
        </p:txBody>
      </p:sp>
      <p:pic>
        <p:nvPicPr>
          <p:cNvPr id="5" name="Afbeelding 4">
            <a:extLst>
              <a:ext uri="{FF2B5EF4-FFF2-40B4-BE49-F238E27FC236}">
                <a16:creationId xmlns:a16="http://schemas.microsoft.com/office/drawing/2014/main" id="{9B242067-B0BE-B26E-292B-43EA24E15579}"/>
              </a:ext>
            </a:extLst>
          </p:cNvPr>
          <p:cNvPicPr>
            <a:picLocks noChangeAspect="1"/>
          </p:cNvPicPr>
          <p:nvPr/>
        </p:nvPicPr>
        <p:blipFill>
          <a:blip r:embed="rId5"/>
          <a:stretch>
            <a:fillRect/>
          </a:stretch>
        </p:blipFill>
        <p:spPr>
          <a:xfrm>
            <a:off x="406011" y="3858084"/>
            <a:ext cx="10542345" cy="2018060"/>
          </a:xfrm>
          <a:prstGeom prst="rect">
            <a:avLst/>
          </a:prstGeom>
        </p:spPr>
      </p:pic>
      <p:sp>
        <p:nvSpPr>
          <p:cNvPr id="6" name="Tekstvak 5">
            <a:extLst>
              <a:ext uri="{FF2B5EF4-FFF2-40B4-BE49-F238E27FC236}">
                <a16:creationId xmlns:a16="http://schemas.microsoft.com/office/drawing/2014/main" id="{A6BE3987-141B-AD88-67A4-10D1882ACBC0}"/>
              </a:ext>
            </a:extLst>
          </p:cNvPr>
          <p:cNvSpPr txBox="1"/>
          <p:nvPr/>
        </p:nvSpPr>
        <p:spPr>
          <a:xfrm>
            <a:off x="4736892" y="4362138"/>
            <a:ext cx="5216577" cy="584775"/>
          </a:xfrm>
          <a:prstGeom prst="rect">
            <a:avLst/>
          </a:prstGeom>
          <a:noFill/>
        </p:spPr>
        <p:txBody>
          <a:bodyPr wrap="square" rtlCol="0">
            <a:spAutoFit/>
          </a:bodyPr>
          <a:lstStyle/>
          <a:p>
            <a:r>
              <a:rPr lang="nl-BE" sz="3200" b="1" dirty="0">
                <a:solidFill>
                  <a:srgbClr val="002060"/>
                </a:solidFill>
                <a:latin typeface="Abadi" panose="020B0604020104020204" pitchFamily="34" charset="0"/>
              </a:rPr>
              <a:t>mens, dier &amp; aarde </a:t>
            </a:r>
          </a:p>
        </p:txBody>
      </p:sp>
    </p:spTree>
    <p:extLst>
      <p:ext uri="{BB962C8B-B14F-4D97-AF65-F5344CB8AC3E}">
        <p14:creationId xmlns:p14="http://schemas.microsoft.com/office/powerpoint/2010/main" val="168029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fullScrn="1">
              <p:cMediaNode vol="80000">
                <p:cTn id="13" fill="hold" display="0">
                  <p:stCondLst>
                    <p:cond delay="indefinite"/>
                  </p:stCondLst>
                </p:cTn>
                <p:tgtEl>
                  <p:spTgt spid="7"/>
                </p:tgtEl>
              </p:cMediaNode>
            </p:vide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0E99ED6D-365F-4CAE-942F-ECA78F74B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18" name="Rectangle 12">
            <a:extLst>
              <a:ext uri="{FF2B5EF4-FFF2-40B4-BE49-F238E27FC236}">
                <a16:creationId xmlns:a16="http://schemas.microsoft.com/office/drawing/2014/main" id="{F52E1877-3902-4B70-8515-0964EDC30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4">
            <a:extLst>
              <a:ext uri="{FF2B5EF4-FFF2-40B4-BE49-F238E27FC236}">
                <a16:creationId xmlns:a16="http://schemas.microsoft.com/office/drawing/2014/main" id="{D02A5863-EFF7-462C-8FF5-B710B33E2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0333228"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LikeMe  Jong [officiële clip]">
            <a:hlinkClick r:id="" action="ppaction://media"/>
            <a:extLst>
              <a:ext uri="{FF2B5EF4-FFF2-40B4-BE49-F238E27FC236}">
                <a16:creationId xmlns:a16="http://schemas.microsoft.com/office/drawing/2014/main" id="{70130789-0F8C-2D3A-003A-913A9A78A1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94361" y="643467"/>
            <a:ext cx="9904118" cy="5571066"/>
          </a:xfrm>
          <a:prstGeom prst="rect">
            <a:avLst/>
          </a:prstGeom>
        </p:spPr>
      </p:pic>
    </p:spTree>
    <p:extLst>
      <p:ext uri="{BB962C8B-B14F-4D97-AF65-F5344CB8AC3E}">
        <p14:creationId xmlns:p14="http://schemas.microsoft.com/office/powerpoint/2010/main" val="2374614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629A0-02F7-D105-A709-11E270EC874D}"/>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D930B01F-CBAD-4BEB-B614-0B73343F0FA5}"/>
              </a:ext>
            </a:extLst>
          </p:cNvPr>
          <p:cNvSpPr>
            <a:spLocks noGrp="1"/>
          </p:cNvSpPr>
          <p:nvPr>
            <p:ph idx="1"/>
          </p:nvPr>
        </p:nvSpPr>
        <p:spPr/>
        <p:txBody>
          <a:bodyPr/>
          <a:lstStyle/>
          <a:p>
            <a:endParaRPr lang="nl-BE" dirty="0"/>
          </a:p>
        </p:txBody>
      </p:sp>
      <p:sp>
        <p:nvSpPr>
          <p:cNvPr id="6" name="Rechthoek 5">
            <a:extLst>
              <a:ext uri="{FF2B5EF4-FFF2-40B4-BE49-F238E27FC236}">
                <a16:creationId xmlns:a16="http://schemas.microsoft.com/office/drawing/2014/main" id="{820BB1A2-8A7D-73D3-9B5C-101FD4E55F15}"/>
              </a:ext>
            </a:extLst>
          </p:cNvPr>
          <p:cNvSpPr/>
          <p:nvPr/>
        </p:nvSpPr>
        <p:spPr>
          <a:xfrm>
            <a:off x="172252" y="2095469"/>
            <a:ext cx="11660222" cy="2554545"/>
          </a:xfrm>
          <a:prstGeom prst="rect">
            <a:avLst/>
          </a:prstGeom>
          <a:noFill/>
        </p:spPr>
        <p:txBody>
          <a:bodyPr wrap="square" lIns="91440" tIns="45720" rIns="91440" bIns="45720">
            <a:spAutoFit/>
          </a:bodyPr>
          <a:lstStyle/>
          <a:p>
            <a:pPr algn="ctr"/>
            <a:r>
              <a:rPr lang="nl-NL" sz="8000" b="1" cap="none" spc="0" dirty="0">
                <a:ln w="12700">
                  <a:solidFill>
                    <a:sysClr val="windowText" lastClr="000000"/>
                  </a:solidFill>
                  <a:prstDash val="solid"/>
                </a:ln>
                <a:solidFill>
                  <a:srgbClr val="0070C0"/>
                </a:solidFill>
                <a:effectLst>
                  <a:innerShdw blurRad="177800">
                    <a:schemeClr val="accent3">
                      <a:lumMod val="50000"/>
                    </a:schemeClr>
                  </a:innerShdw>
                </a:effectLst>
              </a:rPr>
              <a:t>Ligt de wereld nog </a:t>
            </a:r>
            <a:br>
              <a:rPr lang="nl-NL" sz="8000" b="1" cap="none" spc="0" dirty="0">
                <a:ln w="12700">
                  <a:solidFill>
                    <a:sysClr val="windowText" lastClr="000000"/>
                  </a:solidFill>
                  <a:prstDash val="solid"/>
                </a:ln>
                <a:solidFill>
                  <a:srgbClr val="0070C0"/>
                </a:solidFill>
                <a:effectLst>
                  <a:innerShdw blurRad="177800">
                    <a:schemeClr val="accent3">
                      <a:lumMod val="50000"/>
                    </a:schemeClr>
                  </a:innerShdw>
                </a:effectLst>
              </a:rPr>
            </a:br>
            <a:r>
              <a:rPr lang="nl-NL" sz="8000" b="1" cap="none" spc="0" dirty="0">
                <a:ln w="12700">
                  <a:solidFill>
                    <a:sysClr val="windowText" lastClr="000000"/>
                  </a:solidFill>
                  <a:prstDash val="solid"/>
                </a:ln>
                <a:solidFill>
                  <a:srgbClr val="0070C0"/>
                </a:solidFill>
                <a:effectLst>
                  <a:innerShdw blurRad="177800">
                    <a:schemeClr val="accent3">
                      <a:lumMod val="50000"/>
                    </a:schemeClr>
                  </a:innerShdw>
                </a:effectLst>
              </a:rPr>
              <a:t>aan jouw voeten!? </a:t>
            </a:r>
          </a:p>
        </p:txBody>
      </p:sp>
      <p:pic>
        <p:nvPicPr>
          <p:cNvPr id="1026" name="Picture 2" descr="Vraagteken? Sticker">
            <a:extLst>
              <a:ext uri="{FF2B5EF4-FFF2-40B4-BE49-F238E27FC236}">
                <a16:creationId xmlns:a16="http://schemas.microsoft.com/office/drawing/2014/main" id="{E8D5643E-AF1F-3626-7224-1B446859D87B}"/>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9819968" y="88522"/>
            <a:ext cx="2258040" cy="2258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raagteken? Sticker">
            <a:extLst>
              <a:ext uri="{FF2B5EF4-FFF2-40B4-BE49-F238E27FC236}">
                <a16:creationId xmlns:a16="http://schemas.microsoft.com/office/drawing/2014/main" id="{43466668-D013-93BF-7A19-5D1B1213460F}"/>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7486239" y="827750"/>
            <a:ext cx="1585657" cy="1585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Vraagteken? Sticker">
            <a:extLst>
              <a:ext uri="{FF2B5EF4-FFF2-40B4-BE49-F238E27FC236}">
                <a16:creationId xmlns:a16="http://schemas.microsoft.com/office/drawing/2014/main" id="{DEF3C782-54D9-49E8-5DA9-2663BE77974D}"/>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4928724" y="205043"/>
            <a:ext cx="1585657" cy="15856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raagteken? Sticker">
            <a:extLst>
              <a:ext uri="{FF2B5EF4-FFF2-40B4-BE49-F238E27FC236}">
                <a16:creationId xmlns:a16="http://schemas.microsoft.com/office/drawing/2014/main" id="{770C414C-B5E9-999C-6A2B-60D6274C4AC1}"/>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697212" y="685865"/>
            <a:ext cx="1585657" cy="15856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Vraagteken? Sticker">
            <a:extLst>
              <a:ext uri="{FF2B5EF4-FFF2-40B4-BE49-F238E27FC236}">
                <a16:creationId xmlns:a16="http://schemas.microsoft.com/office/drawing/2014/main" id="{CC73E97E-E777-E388-270E-B1E0E2E41DF0}"/>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8902376" y="476955"/>
            <a:ext cx="1087113" cy="10871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Vraagteken? Sticker">
            <a:extLst>
              <a:ext uri="{FF2B5EF4-FFF2-40B4-BE49-F238E27FC236}">
                <a16:creationId xmlns:a16="http://schemas.microsoft.com/office/drawing/2014/main" id="{C711FB3D-D075-CFDF-BAA3-AD547E8B039B}"/>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9321167" y="1572262"/>
            <a:ext cx="1087113" cy="10871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Vraagteken? Sticker">
            <a:extLst>
              <a:ext uri="{FF2B5EF4-FFF2-40B4-BE49-F238E27FC236}">
                <a16:creationId xmlns:a16="http://schemas.microsoft.com/office/drawing/2014/main" id="{99B13164-ADAA-7249-89D5-31DF21A8F7DB}"/>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6175340" y="1189413"/>
            <a:ext cx="1087113" cy="10871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raagteken? Sticker">
            <a:extLst>
              <a:ext uri="{FF2B5EF4-FFF2-40B4-BE49-F238E27FC236}">
                <a16:creationId xmlns:a16="http://schemas.microsoft.com/office/drawing/2014/main" id="{3CB1A65C-5148-CBCD-BF43-A2DA9D02227F}"/>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4158119" y="1385957"/>
            <a:ext cx="1087113" cy="10871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raagteken? Sticker">
            <a:extLst>
              <a:ext uri="{FF2B5EF4-FFF2-40B4-BE49-F238E27FC236}">
                <a16:creationId xmlns:a16="http://schemas.microsoft.com/office/drawing/2014/main" id="{A7160866-96E5-7D84-400D-52D80F9BFE6F}"/>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542305" y="284193"/>
            <a:ext cx="1498313" cy="14983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Vraagteken? Sticker">
            <a:extLst>
              <a:ext uri="{FF2B5EF4-FFF2-40B4-BE49-F238E27FC236}">
                <a16:creationId xmlns:a16="http://schemas.microsoft.com/office/drawing/2014/main" id="{121283FA-1A80-8E3D-4C70-C12BDA8DB35D}"/>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10193594" y="4297905"/>
            <a:ext cx="2258040" cy="22580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raagteken? Sticker">
            <a:extLst>
              <a:ext uri="{FF2B5EF4-FFF2-40B4-BE49-F238E27FC236}">
                <a16:creationId xmlns:a16="http://schemas.microsoft.com/office/drawing/2014/main" id="{7D7DF23E-1877-6B9C-252E-259BEF208CCF}"/>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7859865" y="5037133"/>
            <a:ext cx="1585657" cy="15856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Vraagteken? Sticker">
            <a:extLst>
              <a:ext uri="{FF2B5EF4-FFF2-40B4-BE49-F238E27FC236}">
                <a16:creationId xmlns:a16="http://schemas.microsoft.com/office/drawing/2014/main" id="{24C316CC-6192-11D5-A331-BBEC9B0262F0}"/>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5302350" y="4414426"/>
            <a:ext cx="1585657" cy="15856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Vraagteken? Sticker">
            <a:extLst>
              <a:ext uri="{FF2B5EF4-FFF2-40B4-BE49-F238E27FC236}">
                <a16:creationId xmlns:a16="http://schemas.microsoft.com/office/drawing/2014/main" id="{C27A0C52-638C-6E1D-5688-155DAD826DAE}"/>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070838" y="4895248"/>
            <a:ext cx="1585657" cy="15856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Vraagteken? Sticker">
            <a:extLst>
              <a:ext uri="{FF2B5EF4-FFF2-40B4-BE49-F238E27FC236}">
                <a16:creationId xmlns:a16="http://schemas.microsoft.com/office/drawing/2014/main" id="{CD0CCBED-5F51-6A4D-2D93-67A33DB63D24}"/>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9276002" y="4686338"/>
            <a:ext cx="1087113" cy="10871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Vraagteken? Sticker">
            <a:extLst>
              <a:ext uri="{FF2B5EF4-FFF2-40B4-BE49-F238E27FC236}">
                <a16:creationId xmlns:a16="http://schemas.microsoft.com/office/drawing/2014/main" id="{B3362269-6E3B-B192-95C0-9C004E1BE3D5}"/>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9694793" y="5781645"/>
            <a:ext cx="1087113" cy="10871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Vraagteken? Sticker">
            <a:extLst>
              <a:ext uri="{FF2B5EF4-FFF2-40B4-BE49-F238E27FC236}">
                <a16:creationId xmlns:a16="http://schemas.microsoft.com/office/drawing/2014/main" id="{DB41601F-06B0-EEF2-8316-4F13588011FF}"/>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6548966" y="5398796"/>
            <a:ext cx="1087113" cy="10871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Vraagteken? Sticker">
            <a:extLst>
              <a:ext uri="{FF2B5EF4-FFF2-40B4-BE49-F238E27FC236}">
                <a16:creationId xmlns:a16="http://schemas.microsoft.com/office/drawing/2014/main" id="{FB3185BE-210A-01E4-C4BB-C5D095C8E980}"/>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4531745" y="5595340"/>
            <a:ext cx="1087113" cy="108711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Vraagteken? Sticker">
            <a:extLst>
              <a:ext uri="{FF2B5EF4-FFF2-40B4-BE49-F238E27FC236}">
                <a16:creationId xmlns:a16="http://schemas.microsoft.com/office/drawing/2014/main" id="{AC03B88F-9019-4BDE-F071-EA317996E3AF}"/>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915931" y="4493576"/>
            <a:ext cx="1498313" cy="14983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Vraagteken? Sticker">
            <a:extLst>
              <a:ext uri="{FF2B5EF4-FFF2-40B4-BE49-F238E27FC236}">
                <a16:creationId xmlns:a16="http://schemas.microsoft.com/office/drawing/2014/main" id="{188F027E-CFE5-45DB-3B1F-1DE8475C5405}"/>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107642" y="2752956"/>
            <a:ext cx="1498313" cy="14983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Vraagteken? Sticker">
            <a:extLst>
              <a:ext uri="{FF2B5EF4-FFF2-40B4-BE49-F238E27FC236}">
                <a16:creationId xmlns:a16="http://schemas.microsoft.com/office/drawing/2014/main" id="{FC7AFA2E-BF2B-B65C-5A9F-0E8C6AA06620}"/>
              </a:ext>
            </a:extLst>
          </p:cNvPr>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10705929" y="2589591"/>
            <a:ext cx="1498313" cy="149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71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C56D03-A0F5-C1EB-E11A-DC15D26525F8}"/>
              </a:ext>
            </a:extLst>
          </p:cNvPr>
          <p:cNvSpPr>
            <a:spLocks noGrp="1"/>
          </p:cNvSpPr>
          <p:nvPr>
            <p:ph type="title"/>
          </p:nvPr>
        </p:nvSpPr>
        <p:spPr>
          <a:xfrm>
            <a:off x="228600" y="365760"/>
            <a:ext cx="10725912" cy="1325562"/>
          </a:xfrm>
        </p:spPr>
        <p:txBody>
          <a:bodyPr/>
          <a:lstStyle/>
          <a:p>
            <a:r>
              <a:rPr lang="nl-BE" dirty="0">
                <a:latin typeface="Arial Narrow" panose="020B0606020202030204" pitchFamily="34" charset="0"/>
              </a:rPr>
              <a:t>Ligt de wereld aan jouw voeten!? </a:t>
            </a:r>
          </a:p>
        </p:txBody>
      </p:sp>
      <p:sp>
        <p:nvSpPr>
          <p:cNvPr id="3" name="Tijdelijke aanduiding voor inhoud 2">
            <a:extLst>
              <a:ext uri="{FF2B5EF4-FFF2-40B4-BE49-F238E27FC236}">
                <a16:creationId xmlns:a16="http://schemas.microsoft.com/office/drawing/2014/main" id="{5811CDDF-0529-783E-B6DD-A64358066E85}"/>
              </a:ext>
            </a:extLst>
          </p:cNvPr>
          <p:cNvSpPr>
            <a:spLocks noGrp="1"/>
          </p:cNvSpPr>
          <p:nvPr>
            <p:ph idx="1"/>
          </p:nvPr>
        </p:nvSpPr>
        <p:spPr>
          <a:xfrm>
            <a:off x="214885" y="2140903"/>
            <a:ext cx="9628632" cy="4351337"/>
          </a:xfrm>
        </p:spPr>
        <p:txBody>
          <a:bodyPr/>
          <a:lstStyle/>
          <a:p>
            <a:pPr marL="0" indent="0">
              <a:buNone/>
            </a:pPr>
            <a:r>
              <a:rPr lang="nl-BE" sz="2800" dirty="0">
                <a:latin typeface="Abadi Extra Light" panose="020B0204020104020204" pitchFamily="34" charset="0"/>
              </a:rPr>
              <a:t>Duurzaam probleem proberen oplossen. </a:t>
            </a:r>
          </a:p>
          <a:p>
            <a:pPr marL="0" indent="0">
              <a:buNone/>
            </a:pPr>
            <a:r>
              <a:rPr lang="nl-BE" sz="2800" dirty="0">
                <a:latin typeface="Abadi Extra Light" panose="020B0204020104020204" pitchFamily="34" charset="0"/>
              </a:rPr>
              <a:t>3 keuzes </a:t>
            </a:r>
            <a:r>
              <a:rPr lang="nl-BE" sz="2800" dirty="0">
                <a:latin typeface="Abadi Extra Light" panose="020B0204020104020204" pitchFamily="34" charset="0"/>
                <a:sym typeface="Wingdings" panose="05000000000000000000" pitchFamily="2" charset="2"/>
              </a:rPr>
              <a:t> 3 moeilijkheidsgraden </a:t>
            </a:r>
            <a:br>
              <a:rPr lang="nl-BE" sz="2800" dirty="0">
                <a:latin typeface="Abadi Extra Light" panose="020B0204020104020204" pitchFamily="34" charset="0"/>
                <a:sym typeface="Wingdings" panose="05000000000000000000" pitchFamily="2" charset="2"/>
              </a:rPr>
            </a:br>
            <a:endParaRPr lang="nl-BE" sz="2800" dirty="0">
              <a:latin typeface="Abadi Extra Light" panose="020B0204020104020204" pitchFamily="34" charset="0"/>
              <a:sym typeface="Wingdings" panose="05000000000000000000" pitchFamily="2" charset="2"/>
            </a:endParaRPr>
          </a:p>
          <a:p>
            <a:r>
              <a:rPr lang="nl-BE" sz="2800" dirty="0">
                <a:latin typeface="Abadi Extra Light" panose="020B0204020104020204" pitchFamily="34" charset="0"/>
                <a:sym typeface="Wingdings" panose="05000000000000000000" pitchFamily="2" charset="2"/>
              </a:rPr>
              <a:t>Duurzaam speelplaats probleem</a:t>
            </a:r>
            <a:br>
              <a:rPr lang="nl-BE" sz="2800" dirty="0">
                <a:latin typeface="Abadi Extra Light" panose="020B0204020104020204" pitchFamily="34" charset="0"/>
                <a:sym typeface="Wingdings" panose="05000000000000000000" pitchFamily="2" charset="2"/>
              </a:rPr>
            </a:br>
            <a:r>
              <a:rPr lang="nl-BE" sz="2800" dirty="0">
                <a:latin typeface="Abadi Extra Light" panose="020B0204020104020204" pitchFamily="34" charset="0"/>
                <a:sym typeface="Wingdings" panose="05000000000000000000" pitchFamily="2" charset="2"/>
              </a:rPr>
              <a:t> </a:t>
            </a:r>
          </a:p>
          <a:p>
            <a:r>
              <a:rPr lang="nl-BE" sz="2800" dirty="0">
                <a:latin typeface="Abadi Extra Light" panose="020B0204020104020204" pitchFamily="34" charset="0"/>
                <a:sym typeface="Wingdings" panose="05000000000000000000" pitchFamily="2" charset="2"/>
              </a:rPr>
              <a:t>Duurzaam kledingindustrie probleem</a:t>
            </a:r>
            <a:br>
              <a:rPr lang="nl-BE" sz="2800" dirty="0">
                <a:latin typeface="Abadi Extra Light" panose="020B0204020104020204" pitchFamily="34" charset="0"/>
                <a:sym typeface="Wingdings" panose="05000000000000000000" pitchFamily="2" charset="2"/>
              </a:rPr>
            </a:br>
            <a:endParaRPr lang="nl-BE" sz="2800" dirty="0">
              <a:latin typeface="Abadi Extra Light" panose="020B0204020104020204" pitchFamily="34" charset="0"/>
              <a:sym typeface="Wingdings" panose="05000000000000000000" pitchFamily="2" charset="2"/>
            </a:endParaRPr>
          </a:p>
          <a:p>
            <a:r>
              <a:rPr lang="nl-BE" sz="2800" dirty="0">
                <a:latin typeface="Abadi Extra Light" panose="020B0204020104020204" pitchFamily="34" charset="0"/>
                <a:sym typeface="Wingdings" panose="05000000000000000000" pitchFamily="2" charset="2"/>
              </a:rPr>
              <a:t>Duurzaam probleem eigen leefwereld </a:t>
            </a:r>
          </a:p>
          <a:p>
            <a:endParaRPr lang="nl-BE" dirty="0"/>
          </a:p>
        </p:txBody>
      </p:sp>
      <p:pic>
        <p:nvPicPr>
          <p:cNvPr id="6" name="Afbeelding 5" descr="niveau van tevredenheid. terugkoppeling evaluatie met duimen omhoog. klant  opnieuw bekijken. gebruiker beoordelingen met vijf sterren rangschikking.  beoordeling sterren set. geïsoleerd vector illustratie. 21520423  Vectorkunst bij Vecteezy">
            <a:extLst>
              <a:ext uri="{FF2B5EF4-FFF2-40B4-BE49-F238E27FC236}">
                <a16:creationId xmlns:a16="http://schemas.microsoft.com/office/drawing/2014/main" id="{6CBDA7A9-1987-6059-DD53-A0870E87CC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439" t="10414" b="55371"/>
          <a:stretch/>
        </p:blipFill>
        <p:spPr bwMode="auto">
          <a:xfrm>
            <a:off x="5281295" y="3659346"/>
            <a:ext cx="1934210" cy="657225"/>
          </a:xfrm>
          <a:prstGeom prst="rect">
            <a:avLst/>
          </a:prstGeom>
          <a:noFill/>
          <a:ln>
            <a:noFill/>
          </a:ln>
          <a:extLst>
            <a:ext uri="{53640926-AAD7-44D8-BBD7-CCE9431645EC}">
              <a14:shadowObscured xmlns:a14="http://schemas.microsoft.com/office/drawing/2010/main"/>
            </a:ext>
          </a:extLst>
        </p:spPr>
      </p:pic>
      <p:pic>
        <p:nvPicPr>
          <p:cNvPr id="7" name="Afbeelding 6" descr="niveau van tevredenheid. terugkoppeling evaluatie met duimen omhoog. klant  opnieuw bekijken. gebruiker beoordelingen met vijf sterren rangschikking.  beoordeling sterren set. geïsoleerd vector illustratie. 21520423  Vectorkunst bij Vecteezy">
            <a:extLst>
              <a:ext uri="{FF2B5EF4-FFF2-40B4-BE49-F238E27FC236}">
                <a16:creationId xmlns:a16="http://schemas.microsoft.com/office/drawing/2014/main" id="{73D72F65-1697-9E69-8C25-37EFA3BC2F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2" t="53059" r="65447" b="12726"/>
          <a:stretch/>
        </p:blipFill>
        <p:spPr bwMode="auto">
          <a:xfrm>
            <a:off x="5776595" y="4605338"/>
            <a:ext cx="1934210" cy="657225"/>
          </a:xfrm>
          <a:prstGeom prst="rect">
            <a:avLst/>
          </a:prstGeom>
          <a:noFill/>
          <a:ln>
            <a:noFill/>
          </a:ln>
          <a:extLst>
            <a:ext uri="{53640926-AAD7-44D8-BBD7-CCE9431645EC}">
              <a14:shadowObscured xmlns:a14="http://schemas.microsoft.com/office/drawing/2010/main"/>
            </a:ext>
          </a:extLst>
        </p:spPr>
      </p:pic>
      <p:pic>
        <p:nvPicPr>
          <p:cNvPr id="8" name="Afbeelding 7" descr="niveau van tevredenheid. terugkoppeling evaluatie met duimen omhoog. klant  opnieuw bekijken. gebruiker beoordelingen met vijf sterren rangschikking.  beoordeling sterren set. geïsoleerd vector illustratie. 21520423  Vectorkunst bij Vecteezy">
            <a:extLst>
              <a:ext uri="{FF2B5EF4-FFF2-40B4-BE49-F238E27FC236}">
                <a16:creationId xmlns:a16="http://schemas.microsoft.com/office/drawing/2014/main" id="{F736C796-DF35-39AD-7A1B-10A3C56AB9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274" t="55042" r="165" b="10743"/>
          <a:stretch/>
        </p:blipFill>
        <p:spPr bwMode="auto">
          <a:xfrm>
            <a:off x="5776595" y="5650786"/>
            <a:ext cx="1934210" cy="657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946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6B23D-870B-152D-5C3D-5C8F6311C7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8D9EAB-4D49-F318-EA1C-906A461CFFAE}"/>
              </a:ext>
            </a:extLst>
          </p:cNvPr>
          <p:cNvSpPr>
            <a:spLocks noGrp="1"/>
          </p:cNvSpPr>
          <p:nvPr>
            <p:ph type="title"/>
          </p:nvPr>
        </p:nvSpPr>
        <p:spPr>
          <a:xfrm>
            <a:off x="228600" y="365760"/>
            <a:ext cx="10725912" cy="1325562"/>
          </a:xfrm>
        </p:spPr>
        <p:txBody>
          <a:bodyPr/>
          <a:lstStyle/>
          <a:p>
            <a:r>
              <a:rPr lang="nl-BE" dirty="0">
                <a:latin typeface="Arial Narrow" panose="020B0606020202030204" pitchFamily="34" charset="0"/>
              </a:rPr>
              <a:t>Ligt de wereld aan jouw voeten!? </a:t>
            </a:r>
          </a:p>
        </p:txBody>
      </p:sp>
      <p:sp>
        <p:nvSpPr>
          <p:cNvPr id="3" name="Tijdelijke aanduiding voor inhoud 2">
            <a:extLst>
              <a:ext uri="{FF2B5EF4-FFF2-40B4-BE49-F238E27FC236}">
                <a16:creationId xmlns:a16="http://schemas.microsoft.com/office/drawing/2014/main" id="{1D4F575B-6710-D6A1-295F-49F335DD96F9}"/>
              </a:ext>
            </a:extLst>
          </p:cNvPr>
          <p:cNvSpPr>
            <a:spLocks noGrp="1"/>
          </p:cNvSpPr>
          <p:nvPr>
            <p:ph idx="1"/>
          </p:nvPr>
        </p:nvSpPr>
        <p:spPr>
          <a:xfrm>
            <a:off x="214885" y="2140903"/>
            <a:ext cx="9628632" cy="4351337"/>
          </a:xfrm>
        </p:spPr>
        <p:txBody>
          <a:bodyPr/>
          <a:lstStyle/>
          <a:p>
            <a:pPr marL="0" indent="0">
              <a:buNone/>
            </a:pPr>
            <a:r>
              <a:rPr lang="nl-BE" sz="2800" dirty="0">
                <a:latin typeface="Abadi Extra Light" panose="020B0204020104020204" pitchFamily="34" charset="0"/>
              </a:rPr>
              <a:t>Duurzaam probleem proberen oplossen. </a:t>
            </a:r>
          </a:p>
          <a:p>
            <a:pPr marL="0" indent="0">
              <a:buNone/>
            </a:pPr>
            <a:r>
              <a:rPr lang="nl-BE" sz="2800" dirty="0">
                <a:latin typeface="Abadi Extra Light" panose="020B0204020104020204" pitchFamily="34" charset="0"/>
              </a:rPr>
              <a:t>3 keuzes </a:t>
            </a:r>
            <a:r>
              <a:rPr lang="nl-BE" sz="2800" dirty="0">
                <a:latin typeface="Abadi Extra Light" panose="020B0204020104020204" pitchFamily="34" charset="0"/>
                <a:sym typeface="Wingdings" panose="05000000000000000000" pitchFamily="2" charset="2"/>
              </a:rPr>
              <a:t> 3 moeilijkheidsgraden </a:t>
            </a:r>
            <a:br>
              <a:rPr lang="nl-BE" sz="2800" dirty="0">
                <a:latin typeface="Abadi Extra Light" panose="020B0204020104020204" pitchFamily="34" charset="0"/>
                <a:sym typeface="Wingdings" panose="05000000000000000000" pitchFamily="2" charset="2"/>
              </a:rPr>
            </a:br>
            <a:endParaRPr lang="nl-BE" sz="2800" dirty="0">
              <a:latin typeface="Abadi Extra Light" panose="020B0204020104020204" pitchFamily="34" charset="0"/>
              <a:sym typeface="Wingdings" panose="05000000000000000000" pitchFamily="2" charset="2"/>
            </a:endParaRPr>
          </a:p>
          <a:p>
            <a:r>
              <a:rPr lang="nl-BE" sz="2800" dirty="0">
                <a:latin typeface="Abadi Extra Light" panose="020B0204020104020204" pitchFamily="34" charset="0"/>
                <a:sym typeface="Wingdings" panose="05000000000000000000" pitchFamily="2" charset="2"/>
              </a:rPr>
              <a:t>Duurzaam speelplaats probleem</a:t>
            </a:r>
            <a:br>
              <a:rPr lang="nl-BE" sz="2800" dirty="0">
                <a:latin typeface="Abadi Extra Light" panose="020B0204020104020204" pitchFamily="34" charset="0"/>
                <a:sym typeface="Wingdings" panose="05000000000000000000" pitchFamily="2" charset="2"/>
              </a:rPr>
            </a:br>
            <a:r>
              <a:rPr lang="nl-BE" sz="2800" dirty="0">
                <a:latin typeface="Abadi Extra Light" panose="020B0204020104020204" pitchFamily="34" charset="0"/>
                <a:sym typeface="Wingdings" panose="05000000000000000000" pitchFamily="2" charset="2"/>
              </a:rPr>
              <a:t> </a:t>
            </a:r>
          </a:p>
          <a:p>
            <a:r>
              <a:rPr lang="nl-BE" sz="2800" dirty="0">
                <a:latin typeface="Abadi Extra Light" panose="020B0204020104020204" pitchFamily="34" charset="0"/>
                <a:sym typeface="Wingdings" panose="05000000000000000000" pitchFamily="2" charset="2"/>
              </a:rPr>
              <a:t>Duurzaam kledingindustrie probleem</a:t>
            </a:r>
            <a:br>
              <a:rPr lang="nl-BE" sz="2800" dirty="0">
                <a:latin typeface="Abadi Extra Light" panose="020B0204020104020204" pitchFamily="34" charset="0"/>
                <a:sym typeface="Wingdings" panose="05000000000000000000" pitchFamily="2" charset="2"/>
              </a:rPr>
            </a:br>
            <a:endParaRPr lang="nl-BE" sz="2800" dirty="0">
              <a:latin typeface="Abadi Extra Light" panose="020B0204020104020204" pitchFamily="34" charset="0"/>
              <a:sym typeface="Wingdings" panose="05000000000000000000" pitchFamily="2" charset="2"/>
            </a:endParaRPr>
          </a:p>
          <a:p>
            <a:r>
              <a:rPr lang="nl-BE" sz="2800" dirty="0">
                <a:latin typeface="Abadi Extra Light" panose="020B0204020104020204" pitchFamily="34" charset="0"/>
                <a:sym typeface="Wingdings" panose="05000000000000000000" pitchFamily="2" charset="2"/>
              </a:rPr>
              <a:t>Duurzaam probleem eigen leefwereld </a:t>
            </a:r>
          </a:p>
          <a:p>
            <a:endParaRPr lang="nl-BE" dirty="0"/>
          </a:p>
        </p:txBody>
      </p:sp>
      <p:pic>
        <p:nvPicPr>
          <p:cNvPr id="5" name="Afbeelding 4">
            <a:extLst>
              <a:ext uri="{FF2B5EF4-FFF2-40B4-BE49-F238E27FC236}">
                <a16:creationId xmlns:a16="http://schemas.microsoft.com/office/drawing/2014/main" id="{7327484D-D5ED-F60F-378C-9B49C635882B}"/>
              </a:ext>
            </a:extLst>
          </p:cNvPr>
          <p:cNvPicPr>
            <a:picLocks noChangeAspect="1"/>
          </p:cNvPicPr>
          <p:nvPr/>
        </p:nvPicPr>
        <p:blipFill>
          <a:blip r:embed="rId2"/>
          <a:stretch>
            <a:fillRect/>
          </a:stretch>
        </p:blipFill>
        <p:spPr>
          <a:xfrm>
            <a:off x="5909683" y="2574158"/>
            <a:ext cx="5292479" cy="3408308"/>
          </a:xfrm>
          <a:prstGeom prst="rect">
            <a:avLst/>
          </a:prstGeom>
        </p:spPr>
      </p:pic>
    </p:spTree>
    <p:extLst>
      <p:ext uri="{BB962C8B-B14F-4D97-AF65-F5344CB8AC3E}">
        <p14:creationId xmlns:p14="http://schemas.microsoft.com/office/powerpoint/2010/main" val="3423045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C3704-5533-22AF-B19E-06E99330D106}"/>
              </a:ext>
            </a:extLst>
          </p:cNvPr>
          <p:cNvSpPr>
            <a:spLocks noGrp="1"/>
          </p:cNvSpPr>
          <p:nvPr>
            <p:ph type="title"/>
          </p:nvPr>
        </p:nvSpPr>
        <p:spPr>
          <a:xfrm>
            <a:off x="0" y="33973"/>
            <a:ext cx="7539228" cy="662781"/>
          </a:xfrm>
        </p:spPr>
        <p:txBody>
          <a:bodyPr>
            <a:normAutofit fontScale="90000"/>
          </a:bodyPr>
          <a:lstStyle/>
          <a:p>
            <a:r>
              <a:rPr lang="nl-BE" dirty="0">
                <a:latin typeface="Arial Narrow" panose="020B0606020202030204" pitchFamily="34" charset="0"/>
              </a:rPr>
              <a:t>Aan de slag – conclusie </a:t>
            </a:r>
          </a:p>
        </p:txBody>
      </p:sp>
      <p:sp>
        <p:nvSpPr>
          <p:cNvPr id="3" name="Tijdelijke aanduiding voor inhoud 2">
            <a:extLst>
              <a:ext uri="{FF2B5EF4-FFF2-40B4-BE49-F238E27FC236}">
                <a16:creationId xmlns:a16="http://schemas.microsoft.com/office/drawing/2014/main" id="{0CD83F49-A019-C08C-6141-CD0863EDD396}"/>
              </a:ext>
            </a:extLst>
          </p:cNvPr>
          <p:cNvSpPr>
            <a:spLocks noGrp="1"/>
          </p:cNvSpPr>
          <p:nvPr>
            <p:ph idx="1"/>
          </p:nvPr>
        </p:nvSpPr>
        <p:spPr/>
        <p:txBody>
          <a:bodyPr/>
          <a:lstStyle/>
          <a:p>
            <a:pPr marL="0" indent="0">
              <a:buNone/>
            </a:pPr>
            <a:endParaRPr lang="nl-BE" dirty="0"/>
          </a:p>
        </p:txBody>
      </p:sp>
      <p:pic>
        <p:nvPicPr>
          <p:cNvPr id="5" name="Afbeelding 4">
            <a:extLst>
              <a:ext uri="{FF2B5EF4-FFF2-40B4-BE49-F238E27FC236}">
                <a16:creationId xmlns:a16="http://schemas.microsoft.com/office/drawing/2014/main" id="{A0697961-6E37-66CB-0B57-31DD09972501}"/>
              </a:ext>
            </a:extLst>
          </p:cNvPr>
          <p:cNvPicPr>
            <a:picLocks noChangeAspect="1"/>
          </p:cNvPicPr>
          <p:nvPr/>
        </p:nvPicPr>
        <p:blipFill>
          <a:blip r:embed="rId2"/>
          <a:stretch>
            <a:fillRect/>
          </a:stretch>
        </p:blipFill>
        <p:spPr>
          <a:xfrm>
            <a:off x="517353" y="700955"/>
            <a:ext cx="10269688" cy="6180222"/>
          </a:xfrm>
          <a:prstGeom prst="rect">
            <a:avLst/>
          </a:prstGeom>
        </p:spPr>
      </p:pic>
    </p:spTree>
    <p:extLst>
      <p:ext uri="{BB962C8B-B14F-4D97-AF65-F5344CB8AC3E}">
        <p14:creationId xmlns:p14="http://schemas.microsoft.com/office/powerpoint/2010/main" val="410531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6BAE8-C0CF-B3DA-E047-36EECCB370FA}"/>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CA6B773E-424C-2109-67F0-339E84514E4C}"/>
              </a:ext>
            </a:extLst>
          </p:cNvPr>
          <p:cNvSpPr>
            <a:spLocks noGrp="1"/>
          </p:cNvSpPr>
          <p:nvPr>
            <p:ph idx="1"/>
          </p:nvPr>
        </p:nvSpPr>
        <p:spPr/>
        <p:txBody>
          <a:bodyPr/>
          <a:lstStyle/>
          <a:p>
            <a:endParaRPr lang="nl-BE"/>
          </a:p>
        </p:txBody>
      </p:sp>
      <p:sp>
        <p:nvSpPr>
          <p:cNvPr id="4" name="Tekstvak 3">
            <a:extLst>
              <a:ext uri="{FF2B5EF4-FFF2-40B4-BE49-F238E27FC236}">
                <a16:creationId xmlns:a16="http://schemas.microsoft.com/office/drawing/2014/main" id="{8B063A36-1ABB-619F-69B0-91B760C846DF}"/>
              </a:ext>
            </a:extLst>
          </p:cNvPr>
          <p:cNvSpPr txBox="1"/>
          <p:nvPr/>
        </p:nvSpPr>
        <p:spPr>
          <a:xfrm>
            <a:off x="206476" y="611806"/>
            <a:ext cx="2389239" cy="523220"/>
          </a:xfrm>
          <a:prstGeom prst="rect">
            <a:avLst/>
          </a:prstGeom>
          <a:solidFill>
            <a:srgbClr val="0070C0"/>
          </a:solidFill>
          <a:ln>
            <a:solidFill>
              <a:srgbClr val="0070C0"/>
            </a:solidFill>
          </a:ln>
        </p:spPr>
        <p:txBody>
          <a:bodyPr wrap="square" rtlCol="0">
            <a:spAutoFit/>
          </a:bodyPr>
          <a:lstStyle/>
          <a:p>
            <a:pPr algn="ctr"/>
            <a:r>
              <a:rPr lang="nl-BE" sz="2800" dirty="0">
                <a:solidFill>
                  <a:schemeClr val="bg1"/>
                </a:solidFill>
                <a:latin typeface="Abadi" panose="020B0604020104020204" pitchFamily="34" charset="0"/>
              </a:rPr>
              <a:t>OEFENING 1</a:t>
            </a:r>
          </a:p>
        </p:txBody>
      </p:sp>
      <p:pic>
        <p:nvPicPr>
          <p:cNvPr id="5" name="Afbeelding 4" descr="Afbeelding met tekst, logo, Lettertype&#10;&#10;Door AI gegenereerde inhoud is mogelijk onjuist.">
            <a:extLst>
              <a:ext uri="{FF2B5EF4-FFF2-40B4-BE49-F238E27FC236}">
                <a16:creationId xmlns:a16="http://schemas.microsoft.com/office/drawing/2014/main" id="{0ED85A5F-9D2D-2F45-0267-46497BA5B06B}"/>
              </a:ext>
            </a:extLst>
          </p:cNvPr>
          <p:cNvPicPr>
            <a:picLocks noChangeAspect="1"/>
          </p:cNvPicPr>
          <p:nvPr/>
        </p:nvPicPr>
        <p:blipFill rotWithShape="1">
          <a:blip r:embed="rId2"/>
          <a:srcRect l="37795" t="8417" r="1340" b="23023"/>
          <a:stretch/>
        </p:blipFill>
        <p:spPr bwMode="auto">
          <a:xfrm>
            <a:off x="752228" y="2883832"/>
            <a:ext cx="6435763" cy="2241272"/>
          </a:xfrm>
          <a:prstGeom prst="rect">
            <a:avLst/>
          </a:prstGeom>
          <a:ln>
            <a:noFill/>
          </a:ln>
          <a:extLst>
            <a:ext uri="{53640926-AAD7-44D8-BBD7-CCE9431645EC}">
              <a14:shadowObscured xmlns:a14="http://schemas.microsoft.com/office/drawing/2010/main"/>
            </a:ext>
          </a:extLst>
        </p:spPr>
      </p:pic>
      <p:sp>
        <p:nvSpPr>
          <p:cNvPr id="6" name="Tekstballon: rechthoek met afgeronde hoeken 5">
            <a:extLst>
              <a:ext uri="{FF2B5EF4-FFF2-40B4-BE49-F238E27FC236}">
                <a16:creationId xmlns:a16="http://schemas.microsoft.com/office/drawing/2014/main" id="{02390546-BB42-11FB-FC07-889EA833467D}"/>
              </a:ext>
            </a:extLst>
          </p:cNvPr>
          <p:cNvSpPr/>
          <p:nvPr/>
        </p:nvSpPr>
        <p:spPr>
          <a:xfrm>
            <a:off x="8034728" y="365760"/>
            <a:ext cx="2919784" cy="2041163"/>
          </a:xfrm>
          <a:prstGeom prst="wedgeRoundRectCallout">
            <a:avLst>
              <a:gd name="adj1" fmla="val -111250"/>
              <a:gd name="adj2" fmla="val 541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3200" dirty="0">
                <a:latin typeface="Abadi" panose="020B0604020104020204" pitchFamily="34" charset="0"/>
              </a:rPr>
              <a:t>Welk dier </a:t>
            </a:r>
            <a:br>
              <a:rPr lang="nl-BE" sz="3200" dirty="0">
                <a:latin typeface="Abadi" panose="020B0604020104020204" pitchFamily="34" charset="0"/>
              </a:rPr>
            </a:br>
            <a:r>
              <a:rPr lang="nl-BE" sz="3200" dirty="0">
                <a:latin typeface="Abadi" panose="020B0604020104020204" pitchFamily="34" charset="0"/>
              </a:rPr>
              <a:t>ben jij!? </a:t>
            </a:r>
          </a:p>
        </p:txBody>
      </p:sp>
      <p:sp>
        <p:nvSpPr>
          <p:cNvPr id="7" name="Tekstvak 6">
            <a:extLst>
              <a:ext uri="{FF2B5EF4-FFF2-40B4-BE49-F238E27FC236}">
                <a16:creationId xmlns:a16="http://schemas.microsoft.com/office/drawing/2014/main" id="{D42679C9-CAA8-9CE4-DB3C-7EC9BED98815}"/>
              </a:ext>
            </a:extLst>
          </p:cNvPr>
          <p:cNvSpPr txBox="1"/>
          <p:nvPr/>
        </p:nvSpPr>
        <p:spPr>
          <a:xfrm>
            <a:off x="752228" y="4960123"/>
            <a:ext cx="2359682" cy="461665"/>
          </a:xfrm>
          <a:prstGeom prst="rect">
            <a:avLst/>
          </a:prstGeom>
          <a:noFill/>
        </p:spPr>
        <p:txBody>
          <a:bodyPr wrap="square" rtlCol="0">
            <a:spAutoFit/>
          </a:bodyPr>
          <a:lstStyle/>
          <a:p>
            <a:r>
              <a:rPr lang="nl-BE" sz="2400" dirty="0">
                <a:latin typeface="Arial Narrow" panose="020B0606020202030204" pitchFamily="34" charset="0"/>
              </a:rPr>
              <a:t>Moedwillige panter </a:t>
            </a:r>
          </a:p>
        </p:txBody>
      </p:sp>
      <p:sp>
        <p:nvSpPr>
          <p:cNvPr id="8" name="Tekstvak 7">
            <a:extLst>
              <a:ext uri="{FF2B5EF4-FFF2-40B4-BE49-F238E27FC236}">
                <a16:creationId xmlns:a16="http://schemas.microsoft.com/office/drawing/2014/main" id="{EA7D2C0A-1126-9D4A-D39E-47C05E31C38C}"/>
              </a:ext>
            </a:extLst>
          </p:cNvPr>
          <p:cNvSpPr txBox="1"/>
          <p:nvPr/>
        </p:nvSpPr>
        <p:spPr>
          <a:xfrm>
            <a:off x="2790267" y="2417407"/>
            <a:ext cx="2651887" cy="461665"/>
          </a:xfrm>
          <a:prstGeom prst="rect">
            <a:avLst/>
          </a:prstGeom>
          <a:noFill/>
        </p:spPr>
        <p:txBody>
          <a:bodyPr wrap="square" rtlCol="0">
            <a:spAutoFit/>
          </a:bodyPr>
          <a:lstStyle/>
          <a:p>
            <a:r>
              <a:rPr lang="nl-BE" sz="2400" dirty="0">
                <a:latin typeface="Arial Narrow" panose="020B0606020202030204" pitchFamily="34" charset="0"/>
              </a:rPr>
              <a:t>Onderzoekende beer</a:t>
            </a:r>
          </a:p>
        </p:txBody>
      </p:sp>
      <p:sp>
        <p:nvSpPr>
          <p:cNvPr id="9" name="Tekstvak 8">
            <a:extLst>
              <a:ext uri="{FF2B5EF4-FFF2-40B4-BE49-F238E27FC236}">
                <a16:creationId xmlns:a16="http://schemas.microsoft.com/office/drawing/2014/main" id="{E46EB76B-EC6A-7C3D-4402-AA2196F0CDA6}"/>
              </a:ext>
            </a:extLst>
          </p:cNvPr>
          <p:cNvSpPr txBox="1"/>
          <p:nvPr/>
        </p:nvSpPr>
        <p:spPr>
          <a:xfrm>
            <a:off x="5149950" y="4949369"/>
            <a:ext cx="2359682" cy="461665"/>
          </a:xfrm>
          <a:prstGeom prst="rect">
            <a:avLst/>
          </a:prstGeom>
          <a:noFill/>
        </p:spPr>
        <p:txBody>
          <a:bodyPr wrap="square" rtlCol="0">
            <a:spAutoFit/>
          </a:bodyPr>
          <a:lstStyle/>
          <a:p>
            <a:pPr algn="ctr"/>
            <a:r>
              <a:rPr lang="nl-BE" sz="2400" dirty="0">
                <a:latin typeface="Arial Narrow" panose="020B0606020202030204" pitchFamily="34" charset="0"/>
              </a:rPr>
              <a:t>Eigenzinnige kat </a:t>
            </a:r>
          </a:p>
        </p:txBody>
      </p:sp>
    </p:spTree>
    <p:extLst>
      <p:ext uri="{BB962C8B-B14F-4D97-AF65-F5344CB8AC3E}">
        <p14:creationId xmlns:p14="http://schemas.microsoft.com/office/powerpoint/2010/main" val="1898675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4366B-6ACB-8232-F9FB-C5B52F8E4619}"/>
              </a:ext>
            </a:extLst>
          </p:cNvPr>
          <p:cNvSpPr>
            <a:spLocks noGrp="1"/>
          </p:cNvSpPr>
          <p:nvPr>
            <p:ph type="title"/>
          </p:nvPr>
        </p:nvSpPr>
        <p:spPr/>
        <p:txBody>
          <a:bodyPr/>
          <a:lstStyle/>
          <a:p>
            <a:endParaRPr lang="nl-BE"/>
          </a:p>
        </p:txBody>
      </p:sp>
      <p:graphicFrame>
        <p:nvGraphicFramePr>
          <p:cNvPr id="4" name="Tijdelijke aanduiding voor inhoud 3">
            <a:extLst>
              <a:ext uri="{FF2B5EF4-FFF2-40B4-BE49-F238E27FC236}">
                <a16:creationId xmlns:a16="http://schemas.microsoft.com/office/drawing/2014/main" id="{903788D1-25B0-D990-71DB-84CC92F7C704}"/>
              </a:ext>
            </a:extLst>
          </p:cNvPr>
          <p:cNvGraphicFramePr>
            <a:graphicFrameLocks noGrp="1"/>
          </p:cNvGraphicFramePr>
          <p:nvPr>
            <p:ph idx="1"/>
            <p:extLst>
              <p:ext uri="{D42A27DB-BD31-4B8C-83A1-F6EECF244321}">
                <p14:modId xmlns:p14="http://schemas.microsoft.com/office/powerpoint/2010/main" val="2678328110"/>
              </p:ext>
            </p:extLst>
          </p:nvPr>
        </p:nvGraphicFramePr>
        <p:xfrm>
          <a:off x="436152" y="1754107"/>
          <a:ext cx="8058920" cy="3722627"/>
        </p:xfrm>
        <a:graphic>
          <a:graphicData uri="http://schemas.openxmlformats.org/drawingml/2006/table">
            <a:tbl>
              <a:tblPr firstRow="1" bandRow="1">
                <a:tableStyleId>{5C22544A-7EE6-4342-B048-85BDC9FD1C3A}</a:tableStyleId>
              </a:tblPr>
              <a:tblGrid>
                <a:gridCol w="877130">
                  <a:extLst>
                    <a:ext uri="{9D8B030D-6E8A-4147-A177-3AD203B41FA5}">
                      <a16:colId xmlns:a16="http://schemas.microsoft.com/office/drawing/2014/main" val="2630445886"/>
                    </a:ext>
                  </a:extLst>
                </a:gridCol>
                <a:gridCol w="7181790">
                  <a:extLst>
                    <a:ext uri="{9D8B030D-6E8A-4147-A177-3AD203B41FA5}">
                      <a16:colId xmlns:a16="http://schemas.microsoft.com/office/drawing/2014/main" val="1709947819"/>
                    </a:ext>
                  </a:extLst>
                </a:gridCol>
              </a:tblGrid>
              <a:tr h="0">
                <a:tc gridSpan="2">
                  <a:txBody>
                    <a:bodyPr/>
                    <a:lstStyle/>
                    <a:p>
                      <a:r>
                        <a:rPr lang="nl-BE" sz="3200" dirty="0">
                          <a:latin typeface="Arial Narrow" panose="020B0606020202030204" pitchFamily="34" charset="0"/>
                        </a:rPr>
                        <a:t>Wat doe jij met je oude smartphone? </a:t>
                      </a:r>
                    </a:p>
                  </a:txBody>
                  <a:tcPr/>
                </a:tc>
                <a:tc hMerge="1">
                  <a:txBody>
                    <a:bodyPr/>
                    <a:lstStyle/>
                    <a:p>
                      <a:endParaRPr lang="nl-BE" dirty="0"/>
                    </a:p>
                  </a:txBody>
                  <a:tcPr/>
                </a:tc>
                <a:extLst>
                  <a:ext uri="{0D108BD9-81ED-4DB2-BD59-A6C34878D82A}">
                    <a16:rowId xmlns:a16="http://schemas.microsoft.com/office/drawing/2014/main" val="2983581436"/>
                  </a:ext>
                </a:extLst>
              </a:tr>
              <a:tr h="576716">
                <a:tc>
                  <a:txBody>
                    <a:bodyPr/>
                    <a:lstStyle/>
                    <a:p>
                      <a:pPr algn="ctr"/>
                      <a:r>
                        <a:rPr lang="nl-BE" sz="2400" dirty="0">
                          <a:latin typeface="Arial Narrow" panose="020B0606020202030204" pitchFamily="34" charset="0"/>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Ik laat hem in mijn schuif liggen, als reservetoestel.</a:t>
                      </a:r>
                    </a:p>
                  </a:txBody>
                  <a:tcPr/>
                </a:tc>
                <a:extLst>
                  <a:ext uri="{0D108BD9-81ED-4DB2-BD59-A6C34878D82A}">
                    <a16:rowId xmlns:a16="http://schemas.microsoft.com/office/drawing/2014/main" val="2864042457"/>
                  </a:ext>
                </a:extLst>
              </a:tr>
              <a:tr h="552347">
                <a:tc>
                  <a:txBody>
                    <a:bodyPr/>
                    <a:lstStyle/>
                    <a:p>
                      <a:pPr algn="ctr"/>
                      <a:r>
                        <a:rPr lang="nl-BE" sz="2400" dirty="0">
                          <a:latin typeface="Arial Narrow" panose="020B060602020203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Ik verkoop hem door. </a:t>
                      </a:r>
                    </a:p>
                  </a:txBody>
                  <a:tcPr/>
                </a:tc>
                <a:extLst>
                  <a:ext uri="{0D108BD9-81ED-4DB2-BD59-A6C34878D82A}">
                    <a16:rowId xmlns:a16="http://schemas.microsoft.com/office/drawing/2014/main" val="1640800858"/>
                  </a:ext>
                </a:extLst>
              </a:tr>
              <a:tr h="1007222">
                <a:tc>
                  <a:txBody>
                    <a:bodyPr/>
                    <a:lstStyle/>
                    <a:p>
                      <a:pPr algn="ctr"/>
                      <a:r>
                        <a:rPr lang="nl-BE" sz="2400" dirty="0">
                          <a:latin typeface="Arial Narrow" panose="020B060602020203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Ik breng hem naar het recyclagepark, zodat de meeste materialen gerecycleerd kunnen zijn. </a:t>
                      </a:r>
                    </a:p>
                  </a:txBody>
                  <a:tcPr/>
                </a:tc>
                <a:extLst>
                  <a:ext uri="{0D108BD9-81ED-4DB2-BD59-A6C34878D82A}">
                    <a16:rowId xmlns:a16="http://schemas.microsoft.com/office/drawing/2014/main" val="251139179"/>
                  </a:ext>
                </a:extLst>
              </a:tr>
              <a:tr h="1007222">
                <a:tc>
                  <a:txBody>
                    <a:bodyPr/>
                    <a:lstStyle/>
                    <a:p>
                      <a:pPr algn="ctr"/>
                      <a:r>
                        <a:rPr lang="nl-BE" sz="2400" dirty="0">
                          <a:latin typeface="Arial Narrow" panose="020B060602020203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Ik stuur hem gratis terug naar de winkel waar ik hem heb gekocht. </a:t>
                      </a:r>
                    </a:p>
                  </a:txBody>
                  <a:tcPr/>
                </a:tc>
                <a:extLst>
                  <a:ext uri="{0D108BD9-81ED-4DB2-BD59-A6C34878D82A}">
                    <a16:rowId xmlns:a16="http://schemas.microsoft.com/office/drawing/2014/main" val="2411740415"/>
                  </a:ext>
                </a:extLst>
              </a:tr>
            </a:tbl>
          </a:graphicData>
        </a:graphic>
      </p:graphicFrame>
      <p:pic>
        <p:nvPicPr>
          <p:cNvPr id="3" name="Afbeelding 2">
            <a:extLst>
              <a:ext uri="{FF2B5EF4-FFF2-40B4-BE49-F238E27FC236}">
                <a16:creationId xmlns:a16="http://schemas.microsoft.com/office/drawing/2014/main" id="{BE438969-FA3E-C3F4-E57A-AF623997CA6D}"/>
              </a:ext>
            </a:extLst>
          </p:cNvPr>
          <p:cNvPicPr>
            <a:picLocks noChangeAspect="1"/>
          </p:cNvPicPr>
          <p:nvPr/>
        </p:nvPicPr>
        <p:blipFill>
          <a:blip r:embed="rId2"/>
          <a:stretch>
            <a:fillRect/>
          </a:stretch>
        </p:blipFill>
        <p:spPr>
          <a:xfrm>
            <a:off x="8627806" y="2494935"/>
            <a:ext cx="2593258" cy="2593258"/>
          </a:xfrm>
          <a:prstGeom prst="rect">
            <a:avLst/>
          </a:prstGeom>
        </p:spPr>
      </p:pic>
      <p:sp>
        <p:nvSpPr>
          <p:cNvPr id="5" name="Tekstvak 4">
            <a:extLst>
              <a:ext uri="{FF2B5EF4-FFF2-40B4-BE49-F238E27FC236}">
                <a16:creationId xmlns:a16="http://schemas.microsoft.com/office/drawing/2014/main" id="{2411AFA5-7855-4334-F024-B143B85BFC83}"/>
              </a:ext>
            </a:extLst>
          </p:cNvPr>
          <p:cNvSpPr txBox="1"/>
          <p:nvPr/>
        </p:nvSpPr>
        <p:spPr>
          <a:xfrm>
            <a:off x="206476" y="611806"/>
            <a:ext cx="2389239" cy="584775"/>
          </a:xfrm>
          <a:prstGeom prst="rect">
            <a:avLst/>
          </a:prstGeom>
          <a:solidFill>
            <a:srgbClr val="0070C0"/>
          </a:solidFill>
          <a:ln>
            <a:solidFill>
              <a:srgbClr val="0070C0"/>
            </a:solidFill>
          </a:ln>
        </p:spPr>
        <p:txBody>
          <a:bodyPr wrap="square" rtlCol="0">
            <a:spAutoFit/>
          </a:bodyPr>
          <a:lstStyle/>
          <a:p>
            <a:pPr algn="ctr"/>
            <a:r>
              <a:rPr lang="nl-BE" sz="2800" dirty="0">
                <a:solidFill>
                  <a:schemeClr val="bg1"/>
                </a:solidFill>
                <a:latin typeface="Abadi" panose="020B0604020104020204" pitchFamily="34" charset="0"/>
              </a:rPr>
              <a:t>OEFENING</a:t>
            </a:r>
            <a:r>
              <a:rPr lang="nl-BE" sz="2400" dirty="0">
                <a:solidFill>
                  <a:schemeClr val="bg1"/>
                </a:solidFill>
              </a:rPr>
              <a:t> </a:t>
            </a:r>
            <a:r>
              <a:rPr lang="nl-BE" sz="3200" dirty="0">
                <a:solidFill>
                  <a:schemeClr val="bg1"/>
                </a:solidFill>
                <a:latin typeface="Abadi" panose="020B0604020104020204" pitchFamily="34" charset="0"/>
              </a:rPr>
              <a:t>1</a:t>
            </a:r>
          </a:p>
        </p:txBody>
      </p:sp>
    </p:spTree>
    <p:extLst>
      <p:ext uri="{BB962C8B-B14F-4D97-AF65-F5344CB8AC3E}">
        <p14:creationId xmlns:p14="http://schemas.microsoft.com/office/powerpoint/2010/main" val="3045861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4C46E-4887-2C1A-872F-83443DECC9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4B6874-7C6B-1EFA-CB9C-57B8340CFF60}"/>
              </a:ext>
            </a:extLst>
          </p:cNvPr>
          <p:cNvSpPr>
            <a:spLocks noGrp="1"/>
          </p:cNvSpPr>
          <p:nvPr>
            <p:ph type="title"/>
          </p:nvPr>
        </p:nvSpPr>
        <p:spPr/>
        <p:txBody>
          <a:bodyPr/>
          <a:lstStyle/>
          <a:p>
            <a:endParaRPr lang="nl-BE"/>
          </a:p>
        </p:txBody>
      </p:sp>
      <p:graphicFrame>
        <p:nvGraphicFramePr>
          <p:cNvPr id="4" name="Tijdelijke aanduiding voor inhoud 3">
            <a:extLst>
              <a:ext uri="{FF2B5EF4-FFF2-40B4-BE49-F238E27FC236}">
                <a16:creationId xmlns:a16="http://schemas.microsoft.com/office/drawing/2014/main" id="{1FD97772-B6BF-0C69-54DC-46D5D5AD28EB}"/>
              </a:ext>
            </a:extLst>
          </p:cNvPr>
          <p:cNvGraphicFramePr>
            <a:graphicFrameLocks noGrp="1"/>
          </p:cNvGraphicFramePr>
          <p:nvPr>
            <p:ph idx="1"/>
            <p:extLst>
              <p:ext uri="{D42A27DB-BD31-4B8C-83A1-F6EECF244321}">
                <p14:modId xmlns:p14="http://schemas.microsoft.com/office/powerpoint/2010/main" val="1138737050"/>
              </p:ext>
            </p:extLst>
          </p:nvPr>
        </p:nvGraphicFramePr>
        <p:xfrm>
          <a:off x="347662" y="1593810"/>
          <a:ext cx="7601719" cy="4724400"/>
        </p:xfrm>
        <a:graphic>
          <a:graphicData uri="http://schemas.openxmlformats.org/drawingml/2006/table">
            <a:tbl>
              <a:tblPr firstRow="1" bandRow="1">
                <a:tableStyleId>{5C22544A-7EE6-4342-B048-85BDC9FD1C3A}</a:tableStyleId>
              </a:tblPr>
              <a:tblGrid>
                <a:gridCol w="827369">
                  <a:extLst>
                    <a:ext uri="{9D8B030D-6E8A-4147-A177-3AD203B41FA5}">
                      <a16:colId xmlns:a16="http://schemas.microsoft.com/office/drawing/2014/main" val="2630445886"/>
                    </a:ext>
                  </a:extLst>
                </a:gridCol>
                <a:gridCol w="6774350">
                  <a:extLst>
                    <a:ext uri="{9D8B030D-6E8A-4147-A177-3AD203B41FA5}">
                      <a16:colId xmlns:a16="http://schemas.microsoft.com/office/drawing/2014/main" val="1709947819"/>
                    </a:ext>
                  </a:extLst>
                </a:gridCol>
              </a:tblGrid>
              <a:tr h="370840">
                <a:tc gridSpan="2">
                  <a:txBody>
                    <a:bodyPr/>
                    <a:lstStyle/>
                    <a:p>
                      <a:r>
                        <a:rPr lang="nl-BE" sz="2800" dirty="0">
                          <a:latin typeface="Arial Narrow" panose="020B0606020202030204" pitchFamily="34" charset="0"/>
                        </a:rPr>
                        <a:t>Wat is voor jou het belangrijkste als je nieuwe kleren gaat shoppen? </a:t>
                      </a:r>
                    </a:p>
                  </a:txBody>
                  <a:tcPr/>
                </a:tc>
                <a:tc hMerge="1">
                  <a:txBody>
                    <a:bodyPr/>
                    <a:lstStyle/>
                    <a:p>
                      <a:endParaRPr lang="nl-BE" dirty="0"/>
                    </a:p>
                  </a:txBody>
                  <a:tcPr/>
                </a:tc>
                <a:extLst>
                  <a:ext uri="{0D108BD9-81ED-4DB2-BD59-A6C34878D82A}">
                    <a16:rowId xmlns:a16="http://schemas.microsoft.com/office/drawing/2014/main" val="2983581436"/>
                  </a:ext>
                </a:extLst>
              </a:tr>
              <a:tr h="370840">
                <a:tc>
                  <a:txBody>
                    <a:bodyPr/>
                    <a:lstStyle/>
                    <a:p>
                      <a:pPr algn="ctr"/>
                      <a:r>
                        <a:rPr lang="nl-BE" sz="2800" dirty="0">
                          <a:latin typeface="Arial Narrow" panose="020B0606020202030204" pitchFamily="34" charset="0"/>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Sowieso de prijs! Hoe goedkoper, hoe beter? </a:t>
                      </a:r>
                    </a:p>
                  </a:txBody>
                  <a:tcPr/>
                </a:tc>
                <a:extLst>
                  <a:ext uri="{0D108BD9-81ED-4DB2-BD59-A6C34878D82A}">
                    <a16:rowId xmlns:a16="http://schemas.microsoft.com/office/drawing/2014/main" val="2864042457"/>
                  </a:ext>
                </a:extLst>
              </a:tr>
              <a:tr h="370840">
                <a:tc>
                  <a:txBody>
                    <a:bodyPr/>
                    <a:lstStyle/>
                    <a:p>
                      <a:pPr algn="ctr"/>
                      <a:r>
                        <a:rPr lang="nl-BE" sz="2800" dirty="0">
                          <a:latin typeface="Arial Narrow" panose="020B060602020203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Ik check of het kledingstuk een </a:t>
                      </a:r>
                      <a:r>
                        <a:rPr lang="nl-BE" sz="2800" dirty="0" err="1">
                          <a:latin typeface="Arial Narrow" panose="020B0606020202030204" pitchFamily="34" charset="0"/>
                        </a:rPr>
                        <a:t>ecolabel</a:t>
                      </a:r>
                      <a:r>
                        <a:rPr lang="nl-BE" sz="2800" dirty="0">
                          <a:latin typeface="Arial Narrow" panose="020B0606020202030204" pitchFamily="34" charset="0"/>
                        </a:rPr>
                        <a:t> heeft. Zo weet ik dat het gemaakt is met respect voor het milieu en de mensen die het maken; </a:t>
                      </a:r>
                    </a:p>
                  </a:txBody>
                  <a:tcPr/>
                </a:tc>
                <a:extLst>
                  <a:ext uri="{0D108BD9-81ED-4DB2-BD59-A6C34878D82A}">
                    <a16:rowId xmlns:a16="http://schemas.microsoft.com/office/drawing/2014/main" val="1640800858"/>
                  </a:ext>
                </a:extLst>
              </a:tr>
              <a:tr h="370840">
                <a:tc>
                  <a:txBody>
                    <a:bodyPr/>
                    <a:lstStyle/>
                    <a:p>
                      <a:pPr algn="ctr"/>
                      <a:r>
                        <a:rPr lang="nl-BE" sz="2800" dirty="0">
                          <a:latin typeface="Arial Narrow" panose="020B060602020203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Als ik iets mooi vind, koop ik graag tweedehands. </a:t>
                      </a:r>
                    </a:p>
                  </a:txBody>
                  <a:tcPr/>
                </a:tc>
                <a:extLst>
                  <a:ext uri="{0D108BD9-81ED-4DB2-BD59-A6C34878D82A}">
                    <a16:rowId xmlns:a16="http://schemas.microsoft.com/office/drawing/2014/main" val="251139179"/>
                  </a:ext>
                </a:extLst>
              </a:tr>
              <a:tr h="370840">
                <a:tc>
                  <a:txBody>
                    <a:bodyPr/>
                    <a:lstStyle/>
                    <a:p>
                      <a:pPr algn="ctr"/>
                      <a:r>
                        <a:rPr lang="nl-BE" sz="2800" dirty="0">
                          <a:latin typeface="Arial Narrow" panose="020B060602020203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De kwaliteit is het belangrijkste, ook al kost dat meer! Een kledingstuk van goede kwaliteit gaat langer mee dan kledij van minder goede kwaliteit. </a:t>
                      </a:r>
                    </a:p>
                  </a:txBody>
                  <a:tcPr/>
                </a:tc>
                <a:extLst>
                  <a:ext uri="{0D108BD9-81ED-4DB2-BD59-A6C34878D82A}">
                    <a16:rowId xmlns:a16="http://schemas.microsoft.com/office/drawing/2014/main" val="2411740415"/>
                  </a:ext>
                </a:extLst>
              </a:tr>
            </a:tbl>
          </a:graphicData>
        </a:graphic>
      </p:graphicFrame>
      <p:pic>
        <p:nvPicPr>
          <p:cNvPr id="3" name="Afbeelding 2">
            <a:extLst>
              <a:ext uri="{FF2B5EF4-FFF2-40B4-BE49-F238E27FC236}">
                <a16:creationId xmlns:a16="http://schemas.microsoft.com/office/drawing/2014/main" id="{3ED9801F-D34C-FAD5-2ECD-81599394337E}"/>
              </a:ext>
            </a:extLst>
          </p:cNvPr>
          <p:cNvPicPr>
            <a:picLocks noChangeAspect="1"/>
          </p:cNvPicPr>
          <p:nvPr/>
        </p:nvPicPr>
        <p:blipFill>
          <a:blip r:embed="rId2"/>
          <a:stretch>
            <a:fillRect/>
          </a:stretch>
        </p:blipFill>
        <p:spPr>
          <a:xfrm>
            <a:off x="8131813" y="3350405"/>
            <a:ext cx="2961704" cy="2032756"/>
          </a:xfrm>
          <a:prstGeom prst="rect">
            <a:avLst/>
          </a:prstGeom>
        </p:spPr>
      </p:pic>
      <p:sp>
        <p:nvSpPr>
          <p:cNvPr id="6" name="Tekstvak 5">
            <a:extLst>
              <a:ext uri="{FF2B5EF4-FFF2-40B4-BE49-F238E27FC236}">
                <a16:creationId xmlns:a16="http://schemas.microsoft.com/office/drawing/2014/main" id="{5EEF90F0-958F-7ACE-1325-580B9AAEA14B}"/>
              </a:ext>
            </a:extLst>
          </p:cNvPr>
          <p:cNvSpPr txBox="1"/>
          <p:nvPr/>
        </p:nvSpPr>
        <p:spPr>
          <a:xfrm>
            <a:off x="206476" y="611806"/>
            <a:ext cx="2389239" cy="584775"/>
          </a:xfrm>
          <a:prstGeom prst="rect">
            <a:avLst/>
          </a:prstGeom>
          <a:solidFill>
            <a:srgbClr val="0070C0"/>
          </a:solidFill>
          <a:ln>
            <a:solidFill>
              <a:srgbClr val="0070C0"/>
            </a:solidFill>
          </a:ln>
        </p:spPr>
        <p:txBody>
          <a:bodyPr wrap="square" rtlCol="0">
            <a:spAutoFit/>
          </a:bodyPr>
          <a:lstStyle/>
          <a:p>
            <a:pPr algn="ctr"/>
            <a:r>
              <a:rPr lang="nl-BE" sz="2800" dirty="0">
                <a:solidFill>
                  <a:schemeClr val="bg1"/>
                </a:solidFill>
                <a:latin typeface="Abadi" panose="020B0604020104020204" pitchFamily="34" charset="0"/>
              </a:rPr>
              <a:t>OEFENING</a:t>
            </a:r>
            <a:r>
              <a:rPr lang="nl-BE" sz="2400" dirty="0">
                <a:solidFill>
                  <a:schemeClr val="bg1"/>
                </a:solidFill>
              </a:rPr>
              <a:t> </a:t>
            </a:r>
            <a:r>
              <a:rPr lang="nl-BE" sz="3200" dirty="0">
                <a:solidFill>
                  <a:schemeClr val="bg1"/>
                </a:solidFill>
                <a:latin typeface="Abadi" panose="020B0604020104020204" pitchFamily="34" charset="0"/>
              </a:rPr>
              <a:t>1</a:t>
            </a:r>
          </a:p>
        </p:txBody>
      </p:sp>
    </p:spTree>
    <p:extLst>
      <p:ext uri="{BB962C8B-B14F-4D97-AF65-F5344CB8AC3E}">
        <p14:creationId xmlns:p14="http://schemas.microsoft.com/office/powerpoint/2010/main" val="2334558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3A5B-33DA-3F9F-E2E8-7F709A4ADB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ABB0DE-645B-BA0A-1B31-2D33692296C5}"/>
              </a:ext>
            </a:extLst>
          </p:cNvPr>
          <p:cNvSpPr>
            <a:spLocks noGrp="1"/>
          </p:cNvSpPr>
          <p:nvPr>
            <p:ph type="title"/>
          </p:nvPr>
        </p:nvSpPr>
        <p:spPr/>
        <p:txBody>
          <a:bodyPr/>
          <a:lstStyle/>
          <a:p>
            <a:endParaRPr lang="nl-BE" dirty="0"/>
          </a:p>
        </p:txBody>
      </p:sp>
      <p:graphicFrame>
        <p:nvGraphicFramePr>
          <p:cNvPr id="4" name="Tijdelijke aanduiding voor inhoud 3">
            <a:extLst>
              <a:ext uri="{FF2B5EF4-FFF2-40B4-BE49-F238E27FC236}">
                <a16:creationId xmlns:a16="http://schemas.microsoft.com/office/drawing/2014/main" id="{0383EA4C-E66A-D384-A5E6-FEA95F258A57}"/>
              </a:ext>
            </a:extLst>
          </p:cNvPr>
          <p:cNvGraphicFramePr>
            <a:graphicFrameLocks noGrp="1"/>
          </p:cNvGraphicFramePr>
          <p:nvPr>
            <p:ph idx="1"/>
            <p:extLst>
              <p:ext uri="{D42A27DB-BD31-4B8C-83A1-F6EECF244321}">
                <p14:modId xmlns:p14="http://schemas.microsoft.com/office/powerpoint/2010/main" val="1552051531"/>
              </p:ext>
            </p:extLst>
          </p:nvPr>
        </p:nvGraphicFramePr>
        <p:xfrm>
          <a:off x="657379" y="309715"/>
          <a:ext cx="7100274" cy="6025961"/>
        </p:xfrm>
        <a:graphic>
          <a:graphicData uri="http://schemas.openxmlformats.org/drawingml/2006/table">
            <a:tbl>
              <a:tblPr firstRow="1" bandRow="1">
                <a:tableStyleId>{5C22544A-7EE6-4342-B048-85BDC9FD1C3A}</a:tableStyleId>
              </a:tblPr>
              <a:tblGrid>
                <a:gridCol w="772792">
                  <a:extLst>
                    <a:ext uri="{9D8B030D-6E8A-4147-A177-3AD203B41FA5}">
                      <a16:colId xmlns:a16="http://schemas.microsoft.com/office/drawing/2014/main" val="2630445886"/>
                    </a:ext>
                  </a:extLst>
                </a:gridCol>
                <a:gridCol w="6327482">
                  <a:extLst>
                    <a:ext uri="{9D8B030D-6E8A-4147-A177-3AD203B41FA5}">
                      <a16:colId xmlns:a16="http://schemas.microsoft.com/office/drawing/2014/main" val="1709947819"/>
                    </a:ext>
                  </a:extLst>
                </a:gridCol>
              </a:tblGrid>
              <a:tr h="529896">
                <a:tc gridSpan="2">
                  <a:txBody>
                    <a:bodyPr/>
                    <a:lstStyle/>
                    <a:p>
                      <a:r>
                        <a:rPr lang="nl-BE" sz="2800" dirty="0">
                          <a:latin typeface="Arial Narrow" panose="020B0606020202030204" pitchFamily="34" charset="0"/>
                        </a:rPr>
                        <a:t>Als je een smoothie zou maken of kopen, welk fruit mag er dan in? </a:t>
                      </a:r>
                    </a:p>
                  </a:txBody>
                  <a:tcPr/>
                </a:tc>
                <a:tc hMerge="1">
                  <a:txBody>
                    <a:bodyPr/>
                    <a:lstStyle/>
                    <a:p>
                      <a:endParaRPr lang="nl-BE" dirty="0"/>
                    </a:p>
                  </a:txBody>
                  <a:tcPr/>
                </a:tc>
                <a:extLst>
                  <a:ext uri="{0D108BD9-81ED-4DB2-BD59-A6C34878D82A}">
                    <a16:rowId xmlns:a16="http://schemas.microsoft.com/office/drawing/2014/main" val="2983581436"/>
                  </a:ext>
                </a:extLst>
              </a:tr>
              <a:tr h="966281">
                <a:tc>
                  <a:txBody>
                    <a:bodyPr/>
                    <a:lstStyle/>
                    <a:p>
                      <a:pPr algn="ctr"/>
                      <a:r>
                        <a:rPr lang="nl-BE" sz="2800" dirty="0">
                          <a:latin typeface="Arial Narrow" panose="020B060602020203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Alleen het fruit van bij de lokale boer, want dan ben ik zeker dat het weinig kilometers heeft afgelegd. </a:t>
                      </a:r>
                    </a:p>
                  </a:txBody>
                  <a:tcPr/>
                </a:tc>
                <a:extLst>
                  <a:ext uri="{0D108BD9-81ED-4DB2-BD59-A6C34878D82A}">
                    <a16:rowId xmlns:a16="http://schemas.microsoft.com/office/drawing/2014/main" val="2864042457"/>
                  </a:ext>
                </a:extLst>
              </a:tr>
              <a:tr h="966281">
                <a:tc>
                  <a:txBody>
                    <a:bodyPr/>
                    <a:lstStyle/>
                    <a:p>
                      <a:pPr algn="ctr"/>
                      <a:r>
                        <a:rPr lang="nl-BE" sz="2800" dirty="0">
                          <a:latin typeface="Arial Narrow" panose="020B060602020203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Ik kies voor het fruit waar ik zin in heb, zonder te kijken waar het vandaan komt. </a:t>
                      </a:r>
                    </a:p>
                  </a:txBody>
                  <a:tcPr/>
                </a:tc>
                <a:extLst>
                  <a:ext uri="{0D108BD9-81ED-4DB2-BD59-A6C34878D82A}">
                    <a16:rowId xmlns:a16="http://schemas.microsoft.com/office/drawing/2014/main" val="1640800858"/>
                  </a:ext>
                </a:extLst>
              </a:tr>
              <a:tr h="966281">
                <a:tc>
                  <a:txBody>
                    <a:bodyPr/>
                    <a:lstStyle/>
                    <a:p>
                      <a:pPr algn="ctr"/>
                      <a:r>
                        <a:rPr lang="nl-BE" sz="2800" dirty="0">
                          <a:latin typeface="Arial Narrow" panose="020B060602020203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Enkel seizoen!! In de zomer kies ik dus voor ene smoothie met aardbeien, in de herfst met appels en peren. </a:t>
                      </a:r>
                    </a:p>
                  </a:txBody>
                  <a:tcPr/>
                </a:tc>
                <a:extLst>
                  <a:ext uri="{0D108BD9-81ED-4DB2-BD59-A6C34878D82A}">
                    <a16:rowId xmlns:a16="http://schemas.microsoft.com/office/drawing/2014/main" val="251139179"/>
                  </a:ext>
                </a:extLst>
              </a:tr>
              <a:tr h="966281">
                <a:tc>
                  <a:txBody>
                    <a:bodyPr/>
                    <a:lstStyle/>
                    <a:p>
                      <a:pPr algn="ctr"/>
                      <a:r>
                        <a:rPr lang="nl-BE" sz="2800" dirty="0">
                          <a:latin typeface="Arial Narrow" panose="020B060602020203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Bij het kiezen van fruit let ik op waar het vandaan komt, omdat ik enkel fruit wil dat in Europa is geteeld. </a:t>
                      </a:r>
                    </a:p>
                  </a:txBody>
                  <a:tcPr/>
                </a:tc>
                <a:extLst>
                  <a:ext uri="{0D108BD9-81ED-4DB2-BD59-A6C34878D82A}">
                    <a16:rowId xmlns:a16="http://schemas.microsoft.com/office/drawing/2014/main" val="2411740415"/>
                  </a:ext>
                </a:extLst>
              </a:tr>
            </a:tbl>
          </a:graphicData>
        </a:graphic>
      </p:graphicFrame>
      <p:pic>
        <p:nvPicPr>
          <p:cNvPr id="3" name="Afbeelding 2">
            <a:extLst>
              <a:ext uri="{FF2B5EF4-FFF2-40B4-BE49-F238E27FC236}">
                <a16:creationId xmlns:a16="http://schemas.microsoft.com/office/drawing/2014/main" id="{0BD6E586-9FA3-7AAD-1964-00A8725F3981}"/>
              </a:ext>
            </a:extLst>
          </p:cNvPr>
          <p:cNvPicPr>
            <a:picLocks noChangeAspect="1"/>
          </p:cNvPicPr>
          <p:nvPr/>
        </p:nvPicPr>
        <p:blipFill>
          <a:blip r:embed="rId2"/>
          <a:stretch>
            <a:fillRect/>
          </a:stretch>
        </p:blipFill>
        <p:spPr>
          <a:xfrm>
            <a:off x="7922570" y="2545171"/>
            <a:ext cx="3254408" cy="1805602"/>
          </a:xfrm>
          <a:prstGeom prst="rect">
            <a:avLst/>
          </a:prstGeom>
        </p:spPr>
      </p:pic>
      <p:sp>
        <p:nvSpPr>
          <p:cNvPr id="6" name="Tekstvak 5">
            <a:extLst>
              <a:ext uri="{FF2B5EF4-FFF2-40B4-BE49-F238E27FC236}">
                <a16:creationId xmlns:a16="http://schemas.microsoft.com/office/drawing/2014/main" id="{E4C76C37-4BDA-AF82-81F0-337880ECD38A}"/>
              </a:ext>
            </a:extLst>
          </p:cNvPr>
          <p:cNvSpPr txBox="1"/>
          <p:nvPr/>
        </p:nvSpPr>
        <p:spPr>
          <a:xfrm>
            <a:off x="8540889" y="365760"/>
            <a:ext cx="2389239" cy="584775"/>
          </a:xfrm>
          <a:prstGeom prst="rect">
            <a:avLst/>
          </a:prstGeom>
          <a:solidFill>
            <a:srgbClr val="0070C0"/>
          </a:solidFill>
          <a:ln>
            <a:solidFill>
              <a:srgbClr val="0070C0"/>
            </a:solidFill>
          </a:ln>
        </p:spPr>
        <p:txBody>
          <a:bodyPr wrap="square" rtlCol="0">
            <a:spAutoFit/>
          </a:bodyPr>
          <a:lstStyle/>
          <a:p>
            <a:pPr algn="ctr"/>
            <a:r>
              <a:rPr lang="nl-BE" sz="2800" dirty="0">
                <a:solidFill>
                  <a:schemeClr val="bg1"/>
                </a:solidFill>
                <a:latin typeface="Abadi" panose="020B0604020104020204" pitchFamily="34" charset="0"/>
              </a:rPr>
              <a:t>OEFENING</a:t>
            </a:r>
            <a:r>
              <a:rPr lang="nl-BE" sz="2400" dirty="0">
                <a:solidFill>
                  <a:schemeClr val="bg1"/>
                </a:solidFill>
              </a:rPr>
              <a:t> </a:t>
            </a:r>
            <a:r>
              <a:rPr lang="nl-BE" sz="3200" dirty="0">
                <a:solidFill>
                  <a:schemeClr val="bg1"/>
                </a:solidFill>
                <a:latin typeface="Abadi" panose="020B0604020104020204" pitchFamily="34" charset="0"/>
              </a:rPr>
              <a:t>1</a:t>
            </a:r>
          </a:p>
        </p:txBody>
      </p:sp>
    </p:spTree>
    <p:extLst>
      <p:ext uri="{BB962C8B-B14F-4D97-AF65-F5344CB8AC3E}">
        <p14:creationId xmlns:p14="http://schemas.microsoft.com/office/powerpoint/2010/main" val="414708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13D09-E307-93B7-35F4-A0774FBC81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CBC51C-B799-9176-8362-5CE8104D1471}"/>
              </a:ext>
            </a:extLst>
          </p:cNvPr>
          <p:cNvSpPr>
            <a:spLocks noGrp="1"/>
          </p:cNvSpPr>
          <p:nvPr>
            <p:ph type="title"/>
          </p:nvPr>
        </p:nvSpPr>
        <p:spPr/>
        <p:txBody>
          <a:bodyPr/>
          <a:lstStyle/>
          <a:p>
            <a:endParaRPr lang="nl-BE"/>
          </a:p>
        </p:txBody>
      </p:sp>
      <p:graphicFrame>
        <p:nvGraphicFramePr>
          <p:cNvPr id="4" name="Tijdelijke aanduiding voor inhoud 3">
            <a:extLst>
              <a:ext uri="{FF2B5EF4-FFF2-40B4-BE49-F238E27FC236}">
                <a16:creationId xmlns:a16="http://schemas.microsoft.com/office/drawing/2014/main" id="{44BEBA9C-C462-B022-F679-A82905C0322D}"/>
              </a:ext>
            </a:extLst>
          </p:cNvPr>
          <p:cNvGraphicFramePr>
            <a:graphicFrameLocks noGrp="1"/>
          </p:cNvGraphicFramePr>
          <p:nvPr>
            <p:ph idx="1"/>
            <p:extLst>
              <p:ext uri="{D42A27DB-BD31-4B8C-83A1-F6EECF244321}">
                <p14:modId xmlns:p14="http://schemas.microsoft.com/office/powerpoint/2010/main" val="604928479"/>
              </p:ext>
            </p:extLst>
          </p:nvPr>
        </p:nvGraphicFramePr>
        <p:xfrm>
          <a:off x="568889" y="575187"/>
          <a:ext cx="7527976" cy="6004560"/>
        </p:xfrm>
        <a:graphic>
          <a:graphicData uri="http://schemas.openxmlformats.org/drawingml/2006/table">
            <a:tbl>
              <a:tblPr firstRow="1" bandRow="1">
                <a:tableStyleId>{5C22544A-7EE6-4342-B048-85BDC9FD1C3A}</a:tableStyleId>
              </a:tblPr>
              <a:tblGrid>
                <a:gridCol w="819342">
                  <a:extLst>
                    <a:ext uri="{9D8B030D-6E8A-4147-A177-3AD203B41FA5}">
                      <a16:colId xmlns:a16="http://schemas.microsoft.com/office/drawing/2014/main" val="2630445886"/>
                    </a:ext>
                  </a:extLst>
                </a:gridCol>
                <a:gridCol w="6708634">
                  <a:extLst>
                    <a:ext uri="{9D8B030D-6E8A-4147-A177-3AD203B41FA5}">
                      <a16:colId xmlns:a16="http://schemas.microsoft.com/office/drawing/2014/main" val="1709947819"/>
                    </a:ext>
                  </a:extLst>
                </a:gridCol>
              </a:tblGrid>
              <a:tr h="370840">
                <a:tc gridSpan="2">
                  <a:txBody>
                    <a:bodyPr/>
                    <a:lstStyle/>
                    <a:p>
                      <a:r>
                        <a:rPr lang="nl-BE" sz="2800" dirty="0">
                          <a:latin typeface="Arial Narrow" panose="020B0606020202030204" pitchFamily="34" charset="0"/>
                        </a:rPr>
                        <a:t>Je wil een nieuwe paar sneakers bestellen. Welke keuze van materiaal bepaalt welke sneakers je uiteindelijk koopt. </a:t>
                      </a:r>
                    </a:p>
                  </a:txBody>
                  <a:tcPr/>
                </a:tc>
                <a:tc hMerge="1">
                  <a:txBody>
                    <a:bodyPr/>
                    <a:lstStyle/>
                    <a:p>
                      <a:endParaRPr lang="nl-BE" dirty="0"/>
                    </a:p>
                  </a:txBody>
                  <a:tcPr/>
                </a:tc>
                <a:extLst>
                  <a:ext uri="{0D108BD9-81ED-4DB2-BD59-A6C34878D82A}">
                    <a16:rowId xmlns:a16="http://schemas.microsoft.com/office/drawing/2014/main" val="2983581436"/>
                  </a:ext>
                </a:extLst>
              </a:tr>
              <a:tr h="370840">
                <a:tc>
                  <a:txBody>
                    <a:bodyPr/>
                    <a:lstStyle/>
                    <a:p>
                      <a:pPr algn="ctr"/>
                      <a:r>
                        <a:rPr lang="nl-BE" sz="2800" dirty="0">
                          <a:latin typeface="Arial Narrow" panose="020B060602020203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Schoenen met gerecycleerd materiaal hebben altijd een streepje voor! </a:t>
                      </a:r>
                    </a:p>
                  </a:txBody>
                  <a:tcPr/>
                </a:tc>
                <a:extLst>
                  <a:ext uri="{0D108BD9-81ED-4DB2-BD59-A6C34878D82A}">
                    <a16:rowId xmlns:a16="http://schemas.microsoft.com/office/drawing/2014/main" val="2864042457"/>
                  </a:ext>
                </a:extLst>
              </a:tr>
              <a:tr h="370840">
                <a:tc>
                  <a:txBody>
                    <a:bodyPr/>
                    <a:lstStyle/>
                    <a:p>
                      <a:pPr algn="ctr"/>
                      <a:r>
                        <a:rPr lang="nl-BE" sz="2800" dirty="0">
                          <a:latin typeface="Arial Narrow" panose="020B0606020202030204" pitchFamily="34" charset="0"/>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Het merk en de prijs zijn belangrijker dan de stoffen. </a:t>
                      </a:r>
                    </a:p>
                  </a:txBody>
                  <a:tcPr/>
                </a:tc>
                <a:extLst>
                  <a:ext uri="{0D108BD9-81ED-4DB2-BD59-A6C34878D82A}">
                    <a16:rowId xmlns:a16="http://schemas.microsoft.com/office/drawing/2014/main" val="1640800858"/>
                  </a:ext>
                </a:extLst>
              </a:tr>
              <a:tr h="370840">
                <a:tc>
                  <a:txBody>
                    <a:bodyPr/>
                    <a:lstStyle/>
                    <a:p>
                      <a:pPr algn="ctr"/>
                      <a:r>
                        <a:rPr lang="nl-BE" sz="2800" dirty="0">
                          <a:latin typeface="Arial Narrow" panose="020B060602020203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Ik kies altijd voor een merk dat enkel plantaardige materiaal gebruikt, en dus geen leer afkomstig van dieren. </a:t>
                      </a:r>
                    </a:p>
                  </a:txBody>
                  <a:tcPr/>
                </a:tc>
                <a:extLst>
                  <a:ext uri="{0D108BD9-81ED-4DB2-BD59-A6C34878D82A}">
                    <a16:rowId xmlns:a16="http://schemas.microsoft.com/office/drawing/2014/main" val="251139179"/>
                  </a:ext>
                </a:extLst>
              </a:tr>
              <a:tr h="370840">
                <a:tc>
                  <a:txBody>
                    <a:bodyPr/>
                    <a:lstStyle/>
                    <a:p>
                      <a:pPr algn="ctr"/>
                      <a:r>
                        <a:rPr lang="nl-BE" sz="2800" dirty="0">
                          <a:latin typeface="Arial Narrow" panose="020B0606020202030204" pitchFamily="34" charset="0"/>
                        </a:rPr>
                        <a:t>2</a:t>
                      </a:r>
                    </a:p>
                  </a:txBody>
                  <a:tcPr/>
                </a:tc>
                <a:tc>
                  <a:txBody>
                    <a:bodyPr/>
                    <a:lstStyle/>
                    <a:p>
                      <a:r>
                        <a:rPr lang="nl-BE" sz="2800" dirty="0">
                          <a:latin typeface="Arial Narrow" panose="020B0606020202030204" pitchFamily="34" charset="0"/>
                        </a:rPr>
                        <a:t>Mijn vorige schoenen waren veel te snel versleten. Ik wil daarom schoenen van goede kwaliteit die langer meegaan.</a:t>
                      </a:r>
                    </a:p>
                  </a:txBody>
                  <a:tcPr/>
                </a:tc>
                <a:extLst>
                  <a:ext uri="{0D108BD9-81ED-4DB2-BD59-A6C34878D82A}">
                    <a16:rowId xmlns:a16="http://schemas.microsoft.com/office/drawing/2014/main" val="2411740415"/>
                  </a:ext>
                </a:extLst>
              </a:tr>
            </a:tbl>
          </a:graphicData>
        </a:graphic>
      </p:graphicFrame>
      <p:pic>
        <p:nvPicPr>
          <p:cNvPr id="6146" name="Picture 2" descr="So Many Types of Sneakers: The GQ Guide to Sneakers | GQ">
            <a:extLst>
              <a:ext uri="{FF2B5EF4-FFF2-40B4-BE49-F238E27FC236}">
                <a16:creationId xmlns:a16="http://schemas.microsoft.com/office/drawing/2014/main" id="{58E6C33F-8AA4-8586-A48D-942D72F68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2873" y="2283847"/>
            <a:ext cx="2956350" cy="221440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193E2781-CD7C-A169-E26C-E0032D8A86B0}"/>
              </a:ext>
            </a:extLst>
          </p:cNvPr>
          <p:cNvSpPr txBox="1"/>
          <p:nvPr/>
        </p:nvSpPr>
        <p:spPr>
          <a:xfrm>
            <a:off x="8565273" y="365760"/>
            <a:ext cx="2389239" cy="584775"/>
          </a:xfrm>
          <a:prstGeom prst="rect">
            <a:avLst/>
          </a:prstGeom>
          <a:solidFill>
            <a:srgbClr val="0070C0"/>
          </a:solidFill>
          <a:ln>
            <a:solidFill>
              <a:srgbClr val="0070C0"/>
            </a:solidFill>
          </a:ln>
        </p:spPr>
        <p:txBody>
          <a:bodyPr wrap="square" rtlCol="0">
            <a:spAutoFit/>
          </a:bodyPr>
          <a:lstStyle/>
          <a:p>
            <a:pPr algn="ctr"/>
            <a:r>
              <a:rPr lang="nl-BE" sz="2800" dirty="0">
                <a:solidFill>
                  <a:schemeClr val="bg1"/>
                </a:solidFill>
                <a:latin typeface="Abadi" panose="020B0604020104020204" pitchFamily="34" charset="0"/>
              </a:rPr>
              <a:t>OEFENING</a:t>
            </a:r>
            <a:r>
              <a:rPr lang="nl-BE" sz="2400" dirty="0">
                <a:solidFill>
                  <a:schemeClr val="bg1"/>
                </a:solidFill>
              </a:rPr>
              <a:t> </a:t>
            </a:r>
            <a:r>
              <a:rPr lang="nl-BE" sz="3200" dirty="0">
                <a:solidFill>
                  <a:schemeClr val="bg1"/>
                </a:solidFill>
                <a:latin typeface="Abadi" panose="020B0604020104020204" pitchFamily="34" charset="0"/>
              </a:rPr>
              <a:t>1</a:t>
            </a:r>
          </a:p>
        </p:txBody>
      </p:sp>
    </p:spTree>
    <p:extLst>
      <p:ext uri="{BB962C8B-B14F-4D97-AF65-F5344CB8AC3E}">
        <p14:creationId xmlns:p14="http://schemas.microsoft.com/office/powerpoint/2010/main" val="51874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602D9-2D56-BDD5-9E73-0EA73D757B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5966F03-4E93-9FC4-3799-2811B18B2763}"/>
              </a:ext>
            </a:extLst>
          </p:cNvPr>
          <p:cNvSpPr>
            <a:spLocks noGrp="1"/>
          </p:cNvSpPr>
          <p:nvPr>
            <p:ph type="title"/>
          </p:nvPr>
        </p:nvSpPr>
        <p:spPr/>
        <p:txBody>
          <a:bodyPr/>
          <a:lstStyle/>
          <a:p>
            <a:endParaRPr lang="nl-BE"/>
          </a:p>
        </p:txBody>
      </p:sp>
      <p:graphicFrame>
        <p:nvGraphicFramePr>
          <p:cNvPr id="4" name="Tijdelijke aanduiding voor inhoud 3">
            <a:extLst>
              <a:ext uri="{FF2B5EF4-FFF2-40B4-BE49-F238E27FC236}">
                <a16:creationId xmlns:a16="http://schemas.microsoft.com/office/drawing/2014/main" id="{38FF8B2F-2DAB-A413-FEB1-50EC50BF7C8F}"/>
              </a:ext>
            </a:extLst>
          </p:cNvPr>
          <p:cNvGraphicFramePr>
            <a:graphicFrameLocks noGrp="1"/>
          </p:cNvGraphicFramePr>
          <p:nvPr>
            <p:ph idx="1"/>
            <p:extLst>
              <p:ext uri="{D42A27DB-BD31-4B8C-83A1-F6EECF244321}">
                <p14:modId xmlns:p14="http://schemas.microsoft.com/office/powerpoint/2010/main" val="3467670582"/>
              </p:ext>
            </p:extLst>
          </p:nvPr>
        </p:nvGraphicFramePr>
        <p:xfrm>
          <a:off x="568889" y="1519083"/>
          <a:ext cx="7527976" cy="3261360"/>
        </p:xfrm>
        <a:graphic>
          <a:graphicData uri="http://schemas.openxmlformats.org/drawingml/2006/table">
            <a:tbl>
              <a:tblPr firstRow="1" bandRow="1">
                <a:tableStyleId>{5C22544A-7EE6-4342-B048-85BDC9FD1C3A}</a:tableStyleId>
              </a:tblPr>
              <a:tblGrid>
                <a:gridCol w="819342">
                  <a:extLst>
                    <a:ext uri="{9D8B030D-6E8A-4147-A177-3AD203B41FA5}">
                      <a16:colId xmlns:a16="http://schemas.microsoft.com/office/drawing/2014/main" val="2630445886"/>
                    </a:ext>
                  </a:extLst>
                </a:gridCol>
                <a:gridCol w="6708634">
                  <a:extLst>
                    <a:ext uri="{9D8B030D-6E8A-4147-A177-3AD203B41FA5}">
                      <a16:colId xmlns:a16="http://schemas.microsoft.com/office/drawing/2014/main" val="1709947819"/>
                    </a:ext>
                  </a:extLst>
                </a:gridCol>
              </a:tblGrid>
              <a:tr h="370840">
                <a:tc gridSpan="2">
                  <a:txBody>
                    <a:bodyPr/>
                    <a:lstStyle/>
                    <a:p>
                      <a:r>
                        <a:rPr lang="nl-BE" sz="2400" dirty="0">
                          <a:latin typeface="Arial Narrow" panose="020B0606020202030204" pitchFamily="34" charset="0"/>
                        </a:rPr>
                        <a:t>Geef jezelf een duurzaamheidsscore. Wanneer je nieuwe spullen koopt, hoe vaak ben jij dan bewust bezig met het milieu en de manier waarop ze gemaakt worden? </a:t>
                      </a:r>
                    </a:p>
                  </a:txBody>
                  <a:tcPr/>
                </a:tc>
                <a:tc hMerge="1">
                  <a:txBody>
                    <a:bodyPr/>
                    <a:lstStyle/>
                    <a:p>
                      <a:endParaRPr lang="nl-BE" dirty="0"/>
                    </a:p>
                  </a:txBody>
                  <a:tcPr/>
                </a:tc>
                <a:extLst>
                  <a:ext uri="{0D108BD9-81ED-4DB2-BD59-A6C34878D82A}">
                    <a16:rowId xmlns:a16="http://schemas.microsoft.com/office/drawing/2014/main" val="2983581436"/>
                  </a:ext>
                </a:extLst>
              </a:tr>
              <a:tr h="370840">
                <a:tc>
                  <a:txBody>
                    <a:bodyPr/>
                    <a:lstStyle/>
                    <a:p>
                      <a:pPr algn="ctr"/>
                      <a:r>
                        <a:rPr lang="nl-BE" sz="2800" dirty="0">
                          <a:latin typeface="Arial Narrow" panose="020B060602020203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Altijd</a:t>
                      </a:r>
                    </a:p>
                  </a:txBody>
                  <a:tcPr/>
                </a:tc>
                <a:extLst>
                  <a:ext uri="{0D108BD9-81ED-4DB2-BD59-A6C34878D82A}">
                    <a16:rowId xmlns:a16="http://schemas.microsoft.com/office/drawing/2014/main" val="2864042457"/>
                  </a:ext>
                </a:extLst>
              </a:tr>
              <a:tr h="370840">
                <a:tc>
                  <a:txBody>
                    <a:bodyPr/>
                    <a:lstStyle/>
                    <a:p>
                      <a:pPr algn="ctr"/>
                      <a:r>
                        <a:rPr lang="nl-BE" sz="2800" dirty="0">
                          <a:latin typeface="Arial Narrow" panose="020B060602020203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Meestal</a:t>
                      </a:r>
                    </a:p>
                  </a:txBody>
                  <a:tcPr/>
                </a:tc>
                <a:extLst>
                  <a:ext uri="{0D108BD9-81ED-4DB2-BD59-A6C34878D82A}">
                    <a16:rowId xmlns:a16="http://schemas.microsoft.com/office/drawing/2014/main" val="1640800858"/>
                  </a:ext>
                </a:extLst>
              </a:tr>
              <a:tr h="370840">
                <a:tc>
                  <a:txBody>
                    <a:bodyPr/>
                    <a:lstStyle/>
                    <a:p>
                      <a:pPr algn="ctr"/>
                      <a:r>
                        <a:rPr lang="nl-BE" sz="2800" dirty="0">
                          <a:latin typeface="Arial Narrow" panose="020B060602020203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800" dirty="0">
                          <a:latin typeface="Arial Narrow" panose="020B0606020202030204" pitchFamily="34" charset="0"/>
                        </a:rPr>
                        <a:t>Soms </a:t>
                      </a:r>
                    </a:p>
                  </a:txBody>
                  <a:tcPr/>
                </a:tc>
                <a:extLst>
                  <a:ext uri="{0D108BD9-81ED-4DB2-BD59-A6C34878D82A}">
                    <a16:rowId xmlns:a16="http://schemas.microsoft.com/office/drawing/2014/main" val="251139179"/>
                  </a:ext>
                </a:extLst>
              </a:tr>
              <a:tr h="370840">
                <a:tc>
                  <a:txBody>
                    <a:bodyPr/>
                    <a:lstStyle/>
                    <a:p>
                      <a:pPr algn="ctr"/>
                      <a:r>
                        <a:rPr lang="nl-BE" sz="2800" dirty="0">
                          <a:latin typeface="Arial Narrow" panose="020B0606020202030204" pitchFamily="34" charset="0"/>
                        </a:rPr>
                        <a:t>0</a:t>
                      </a:r>
                    </a:p>
                  </a:txBody>
                  <a:tcPr/>
                </a:tc>
                <a:tc>
                  <a:txBody>
                    <a:bodyPr/>
                    <a:lstStyle/>
                    <a:p>
                      <a:r>
                        <a:rPr lang="nl-BE" sz="2800" dirty="0">
                          <a:latin typeface="Arial Narrow" panose="020B0606020202030204" pitchFamily="34" charset="0"/>
                        </a:rPr>
                        <a:t>bijna niet! </a:t>
                      </a:r>
                    </a:p>
                  </a:txBody>
                  <a:tcPr/>
                </a:tc>
                <a:extLst>
                  <a:ext uri="{0D108BD9-81ED-4DB2-BD59-A6C34878D82A}">
                    <a16:rowId xmlns:a16="http://schemas.microsoft.com/office/drawing/2014/main" val="2411740415"/>
                  </a:ext>
                </a:extLst>
              </a:tr>
            </a:tbl>
          </a:graphicData>
        </a:graphic>
      </p:graphicFrame>
      <p:pic>
        <p:nvPicPr>
          <p:cNvPr id="9218" name="Picture 2" descr="Bio is goed voor het milieu">
            <a:extLst>
              <a:ext uri="{FF2B5EF4-FFF2-40B4-BE49-F238E27FC236}">
                <a16:creationId xmlns:a16="http://schemas.microsoft.com/office/drawing/2014/main" id="{0926807E-A4E3-ED90-9CF0-016B86777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25" y="2258807"/>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B8965F39-9643-0114-30B2-AEF34BC75F1F}"/>
              </a:ext>
            </a:extLst>
          </p:cNvPr>
          <p:cNvSpPr txBox="1"/>
          <p:nvPr/>
        </p:nvSpPr>
        <p:spPr>
          <a:xfrm>
            <a:off x="206476" y="611806"/>
            <a:ext cx="2389239" cy="584775"/>
          </a:xfrm>
          <a:prstGeom prst="rect">
            <a:avLst/>
          </a:prstGeom>
          <a:solidFill>
            <a:srgbClr val="0070C0"/>
          </a:solidFill>
          <a:ln>
            <a:solidFill>
              <a:srgbClr val="0070C0"/>
            </a:solidFill>
          </a:ln>
        </p:spPr>
        <p:txBody>
          <a:bodyPr wrap="square" rtlCol="0">
            <a:spAutoFit/>
          </a:bodyPr>
          <a:lstStyle/>
          <a:p>
            <a:pPr algn="ctr"/>
            <a:r>
              <a:rPr lang="nl-BE" sz="2800" dirty="0">
                <a:solidFill>
                  <a:schemeClr val="bg1"/>
                </a:solidFill>
                <a:latin typeface="Abadi" panose="020B0604020104020204" pitchFamily="34" charset="0"/>
              </a:rPr>
              <a:t>OEFENING</a:t>
            </a:r>
            <a:r>
              <a:rPr lang="nl-BE" sz="2400" dirty="0">
                <a:solidFill>
                  <a:schemeClr val="bg1"/>
                </a:solidFill>
              </a:rPr>
              <a:t> </a:t>
            </a:r>
            <a:r>
              <a:rPr lang="nl-BE" sz="3200" dirty="0">
                <a:solidFill>
                  <a:schemeClr val="bg1"/>
                </a:solidFill>
                <a:latin typeface="Abadi" panose="020B0604020104020204" pitchFamily="34" charset="0"/>
              </a:rPr>
              <a:t>1</a:t>
            </a:r>
          </a:p>
        </p:txBody>
      </p:sp>
    </p:spTree>
    <p:extLst>
      <p:ext uri="{BB962C8B-B14F-4D97-AF65-F5344CB8AC3E}">
        <p14:creationId xmlns:p14="http://schemas.microsoft.com/office/powerpoint/2010/main" val="102087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0F413-7789-BE7C-F102-7147B3232B10}"/>
              </a:ext>
            </a:extLst>
          </p:cNvPr>
          <p:cNvSpPr>
            <a:spLocks noGrp="1"/>
          </p:cNvSpPr>
          <p:nvPr>
            <p:ph type="title"/>
          </p:nvPr>
        </p:nvSpPr>
        <p:spPr>
          <a:xfrm>
            <a:off x="391718" y="1828800"/>
            <a:ext cx="9692640" cy="1325562"/>
          </a:xfrm>
        </p:spPr>
        <p:txBody>
          <a:bodyPr/>
          <a:lstStyle/>
          <a:p>
            <a:r>
              <a:rPr lang="nl-BE" dirty="0"/>
              <a:t>TELLEN MAAR! </a:t>
            </a:r>
          </a:p>
        </p:txBody>
      </p:sp>
      <p:sp>
        <p:nvSpPr>
          <p:cNvPr id="3" name="Tijdelijke aanduiding voor inhoud 2">
            <a:extLst>
              <a:ext uri="{FF2B5EF4-FFF2-40B4-BE49-F238E27FC236}">
                <a16:creationId xmlns:a16="http://schemas.microsoft.com/office/drawing/2014/main" id="{D4612973-3E6C-7F95-3147-49E656D45058}"/>
              </a:ext>
            </a:extLst>
          </p:cNvPr>
          <p:cNvSpPr>
            <a:spLocks noGrp="1"/>
          </p:cNvSpPr>
          <p:nvPr>
            <p:ph idx="1"/>
          </p:nvPr>
        </p:nvSpPr>
        <p:spPr/>
        <p:txBody>
          <a:bodyPr/>
          <a:lstStyle/>
          <a:p>
            <a:endParaRPr lang="nl-BE"/>
          </a:p>
        </p:txBody>
      </p:sp>
      <p:sp>
        <p:nvSpPr>
          <p:cNvPr id="4" name="Tekstvak 3">
            <a:extLst>
              <a:ext uri="{FF2B5EF4-FFF2-40B4-BE49-F238E27FC236}">
                <a16:creationId xmlns:a16="http://schemas.microsoft.com/office/drawing/2014/main" id="{05F884A2-DA7F-FEDD-5E9D-AB89B22A1428}"/>
              </a:ext>
            </a:extLst>
          </p:cNvPr>
          <p:cNvSpPr txBox="1"/>
          <p:nvPr/>
        </p:nvSpPr>
        <p:spPr>
          <a:xfrm>
            <a:off x="206476" y="611806"/>
            <a:ext cx="2389239" cy="584775"/>
          </a:xfrm>
          <a:prstGeom prst="rect">
            <a:avLst/>
          </a:prstGeom>
          <a:solidFill>
            <a:srgbClr val="0070C0"/>
          </a:solidFill>
          <a:ln>
            <a:solidFill>
              <a:srgbClr val="0070C0"/>
            </a:solidFill>
          </a:ln>
        </p:spPr>
        <p:txBody>
          <a:bodyPr wrap="square" rtlCol="0">
            <a:spAutoFit/>
          </a:bodyPr>
          <a:lstStyle/>
          <a:p>
            <a:pPr algn="ctr"/>
            <a:r>
              <a:rPr lang="nl-BE" sz="2800" dirty="0">
                <a:solidFill>
                  <a:schemeClr val="bg1"/>
                </a:solidFill>
                <a:latin typeface="Abadi" panose="020B0604020104020204" pitchFamily="34" charset="0"/>
              </a:rPr>
              <a:t>OEFENING</a:t>
            </a:r>
            <a:r>
              <a:rPr lang="nl-BE" sz="2400" dirty="0">
                <a:solidFill>
                  <a:schemeClr val="bg1"/>
                </a:solidFill>
              </a:rPr>
              <a:t> </a:t>
            </a:r>
            <a:r>
              <a:rPr lang="nl-BE" sz="3200" dirty="0">
                <a:solidFill>
                  <a:schemeClr val="bg1"/>
                </a:solidFill>
                <a:latin typeface="Abadi" panose="020B0604020104020204" pitchFamily="34" charset="0"/>
              </a:rPr>
              <a:t>1</a:t>
            </a:r>
          </a:p>
        </p:txBody>
      </p:sp>
    </p:spTree>
    <p:extLst>
      <p:ext uri="{BB962C8B-B14F-4D97-AF65-F5344CB8AC3E}">
        <p14:creationId xmlns:p14="http://schemas.microsoft.com/office/powerpoint/2010/main" val="456102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C798D-ED37-D563-016E-EF38FD627062}"/>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6CA35A4-4A33-3EC1-0849-0366CC948E22}"/>
              </a:ext>
            </a:extLst>
          </p:cNvPr>
          <p:cNvSpPr>
            <a:spLocks noGrp="1"/>
          </p:cNvSpPr>
          <p:nvPr>
            <p:ph idx="1"/>
          </p:nvPr>
        </p:nvSpPr>
        <p:spPr>
          <a:xfrm>
            <a:off x="4320662" y="1156519"/>
            <a:ext cx="6489906" cy="5465507"/>
          </a:xfrm>
        </p:spPr>
        <p:txBody>
          <a:bodyPr>
            <a:normAutofit/>
          </a:bodyPr>
          <a:lstStyle/>
          <a:p>
            <a:pPr marL="0" indent="0">
              <a:buNone/>
            </a:pPr>
            <a:r>
              <a:rPr lang="nl-BE" sz="2600" b="1" i="0" dirty="0">
                <a:solidFill>
                  <a:schemeClr val="tx1"/>
                </a:solidFill>
                <a:effectLst/>
                <a:latin typeface="Abadi Extra Light" panose="020B0204020104020204" pitchFamily="34" charset="0"/>
              </a:rPr>
              <a:t>Eigenzinnige kat:</a:t>
            </a:r>
            <a:r>
              <a:rPr lang="nl-BE" sz="2600" b="0" i="0" dirty="0">
                <a:solidFill>
                  <a:schemeClr val="tx1"/>
                </a:solidFill>
                <a:effectLst/>
                <a:latin typeface="Abadi Extra Light" panose="020B0204020104020204" pitchFamily="34" charset="0"/>
              </a:rPr>
              <a:t> 0-9 punten </a:t>
            </a:r>
            <a:br>
              <a:rPr lang="nl-BE" sz="2600" dirty="0">
                <a:latin typeface="Abadi Extra Light" panose="020B0204020104020204" pitchFamily="34" charset="0"/>
              </a:rPr>
            </a:br>
            <a:br>
              <a:rPr lang="nl-BE" sz="2600" dirty="0">
                <a:latin typeface="Abadi Extra Light" panose="020B0204020104020204" pitchFamily="34" charset="0"/>
              </a:rPr>
            </a:br>
            <a:r>
              <a:rPr lang="nl-BE" sz="2600" dirty="0">
                <a:latin typeface="Abadi Extra Light" panose="020B0204020104020204" pitchFamily="34" charset="0"/>
              </a:rPr>
              <a:t>Je wil </a:t>
            </a:r>
            <a:r>
              <a:rPr lang="nl-BE" sz="2600" i="0" dirty="0">
                <a:solidFill>
                  <a:schemeClr val="tx1"/>
                </a:solidFill>
                <a:effectLst/>
                <a:latin typeface="Abadi Extra Light" panose="020B0204020104020204" pitchFamily="34" charset="0"/>
                <a:ea typeface="Verdana" panose="020B0604030504040204" pitchFamily="34" charset="0"/>
              </a:rPr>
              <a:t>liever een duur en hip merk dan een duf merk dat wat minder kost? Of zoek je toch eerder naar de goedkoopste optie? Of vind je het net veel belangrijker dan iets je goed staat, of dat je je goed voelt bij je aankoop? Jij hecht als consument belang aan dingen als je budget, je gevoel of de kwaliteit van wat je koopt. Dat niet elke keuze de meeste duurzame is, deert je niets. Je persoonlijkheid en je interesses staan voorop in alles wat je doet. </a:t>
            </a:r>
          </a:p>
          <a:p>
            <a:pPr marL="0" indent="0">
              <a:buNone/>
            </a:pPr>
            <a:endParaRPr lang="nl-BE" dirty="0">
              <a:solidFill>
                <a:schemeClr val="tx1"/>
              </a:solidFill>
            </a:endParaRPr>
          </a:p>
        </p:txBody>
      </p:sp>
      <p:pic>
        <p:nvPicPr>
          <p:cNvPr id="4" name="Afbeelding 3" descr="Afbeelding met tekst, logo, Lettertype&#10;&#10;Door AI gegenereerde inhoud is mogelijk onjuist.">
            <a:extLst>
              <a:ext uri="{FF2B5EF4-FFF2-40B4-BE49-F238E27FC236}">
                <a16:creationId xmlns:a16="http://schemas.microsoft.com/office/drawing/2014/main" id="{ABA36075-A05D-0C22-3B6A-13A53797AB58}"/>
              </a:ext>
            </a:extLst>
          </p:cNvPr>
          <p:cNvPicPr>
            <a:picLocks noChangeAspect="1"/>
          </p:cNvPicPr>
          <p:nvPr/>
        </p:nvPicPr>
        <p:blipFill rotWithShape="1">
          <a:blip r:embed="rId3"/>
          <a:srcRect l="79305" r="961" b="25161"/>
          <a:stretch/>
        </p:blipFill>
        <p:spPr bwMode="auto">
          <a:xfrm>
            <a:off x="155182" y="872520"/>
            <a:ext cx="3985598" cy="46728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1177576"/>
      </p:ext>
    </p:extLst>
  </p:cSld>
  <p:clrMapOvr>
    <a:masterClrMapping/>
  </p:clrMapOvr>
</p:sld>
</file>

<file path=ppt/theme/theme1.xml><?xml version="1.0" encoding="utf-8"?>
<a:theme xmlns:a="http://schemas.openxmlformats.org/drawingml/2006/main" name="Weergave">
  <a:themeElements>
    <a:clrScheme name="Weergave">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Weergave">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eergave">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Weergave</Template>
  <TotalTime>668</TotalTime>
  <Words>861</Words>
  <Application>Microsoft Office PowerPoint</Application>
  <PresentationFormat>Breedbeeld</PresentationFormat>
  <Paragraphs>93</Paragraphs>
  <Slides>19</Slides>
  <Notes>5</Notes>
  <HiddenSlides>0</HiddenSlides>
  <MMClips>3</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19</vt:i4>
      </vt:variant>
    </vt:vector>
  </HeadingPairs>
  <TitlesOfParts>
    <vt:vector size="28" baseType="lpstr">
      <vt:lpstr>Abadi</vt:lpstr>
      <vt:lpstr>Abadi Extra Light</vt:lpstr>
      <vt:lpstr>Aptos</vt:lpstr>
      <vt:lpstr>Arial</vt:lpstr>
      <vt:lpstr>Arial</vt:lpstr>
      <vt:lpstr>Arial Narrow</vt:lpstr>
      <vt:lpstr>Century Schoolbook</vt:lpstr>
      <vt:lpstr>Wingdings 2</vt:lpstr>
      <vt:lpstr>Weergave</vt:lpstr>
      <vt:lpstr>Duurzaamheid</vt:lpstr>
      <vt:lpstr>PowerPoint-presentatie</vt:lpstr>
      <vt:lpstr>PowerPoint-presentatie</vt:lpstr>
      <vt:lpstr>PowerPoint-presentatie</vt:lpstr>
      <vt:lpstr>PowerPoint-presentatie</vt:lpstr>
      <vt:lpstr>PowerPoint-presentatie</vt:lpstr>
      <vt:lpstr>PowerPoint-presentatie</vt:lpstr>
      <vt:lpstr>TELLEN MAAR!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Ligt de wereld aan jouw voeten!? </vt:lpstr>
      <vt:lpstr>Ligt de wereld aan jouw voeten!? </vt:lpstr>
      <vt:lpstr>Aan de slag – conclusie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Marieke Hendrickx</dc:creator>
  <cp:lastModifiedBy>Marieke Hendrickx</cp:lastModifiedBy>
  <cp:revision>3</cp:revision>
  <dcterms:created xsi:type="dcterms:W3CDTF">2025-03-29T18:00:24Z</dcterms:created>
  <dcterms:modified xsi:type="dcterms:W3CDTF">2026-03-13T16:20:37Z</dcterms:modified>
</cp:coreProperties>
</file>