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7" r:id="rId3"/>
    <p:sldId id="257" r:id="rId4"/>
    <p:sldId id="258" r:id="rId5"/>
    <p:sldId id="294" r:id="rId6"/>
    <p:sldId id="259" r:id="rId7"/>
    <p:sldId id="260" r:id="rId8"/>
    <p:sldId id="292" r:id="rId9"/>
    <p:sldId id="261" r:id="rId10"/>
    <p:sldId id="293" r:id="rId11"/>
    <p:sldId id="262" r:id="rId12"/>
    <p:sldId id="279" r:id="rId13"/>
    <p:sldId id="280" r:id="rId14"/>
    <p:sldId id="265" r:id="rId15"/>
    <p:sldId id="266" r:id="rId16"/>
    <p:sldId id="267" r:id="rId17"/>
    <p:sldId id="268" r:id="rId18"/>
    <p:sldId id="269" r:id="rId19"/>
    <p:sldId id="281" r:id="rId20"/>
    <p:sldId id="282" r:id="rId21"/>
    <p:sldId id="270" r:id="rId22"/>
    <p:sldId id="284" r:id="rId23"/>
    <p:sldId id="291" r:id="rId24"/>
    <p:sldId id="271" r:id="rId25"/>
    <p:sldId id="297" r:id="rId26"/>
    <p:sldId id="300" r:id="rId27"/>
    <p:sldId id="299" r:id="rId28"/>
    <p:sldId id="298" r:id="rId29"/>
    <p:sldId id="301" r:id="rId30"/>
    <p:sldId id="302" r:id="rId31"/>
    <p:sldId id="287" r:id="rId32"/>
    <p:sldId id="273" r:id="rId33"/>
    <p:sldId id="295" r:id="rId34"/>
    <p:sldId id="288" r:id="rId35"/>
    <p:sldId id="274" r:id="rId36"/>
    <p:sldId id="275" r:id="rId37"/>
    <p:sldId id="276" r:id="rId38"/>
    <p:sldId id="289" r:id="rId39"/>
    <p:sldId id="290" r:id="rId4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5ABF0-C747-47E5-8C07-EF0E7A0C23DC}" v="28" dt="2026-03-14T08:01:46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73" autoAdjust="0"/>
  </p:normalViewPr>
  <p:slideViewPr>
    <p:cSldViewPr snapToGrid="0">
      <p:cViewPr>
        <p:scale>
          <a:sx n="55" d="100"/>
          <a:sy n="55" d="100"/>
        </p:scale>
        <p:origin x="1072" y="-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E633C-F197-497C-9B0F-3F93DCEB8E1B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6B1F9-3C2F-4DEB-9341-A169B7D4CC6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71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Bevolking van Oostenrijk – Hongarije vond dit niet kunnen en verklaarde de oorlog met Servië. </a:t>
            </a:r>
            <a:br>
              <a:rPr lang="nl-BE" dirty="0"/>
            </a:br>
            <a:r>
              <a:rPr lang="nl-BE" dirty="0"/>
              <a:t>Natuurlijk was dit niet de enige reden om de oorlog te starten want er waren in het verleden al heel wat conflicten geweest maar dit was de </a:t>
            </a:r>
            <a:r>
              <a:rPr lang="nl-BE" dirty="0" err="1"/>
              <a:t>druppeL</a:t>
            </a:r>
            <a:r>
              <a:rPr lang="nl-BE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8563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C7942-8B8F-0362-53FC-DAEED0480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8B1278-FFBD-4513-9344-B38F8320A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A3CB163-ED52-5C4C-5255-0B97DC32F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E8CFBB-D676-4F4A-7903-0A1CDE163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6325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84B43-2DFB-2E7C-0D3A-B981D18D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3A2E1CE-BE24-E7DC-D855-67E0005A2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AE3C92-7A77-7737-4BC3-9F3339DD0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Ieper kwamen de Engelsen en de Duitsers elkaar tegen, natuurlijk wilden de Belgen zich niet laten doen en verdedigden ze mee met de Engelsen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791100-362A-C1AA-EDE8-D01F5DA68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4212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93B3A-01D8-EC6F-2A71-06ECFE4AC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3E3D75A-569C-2B43-8C3C-F32F33AA3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10A296-8DD6-FBF6-D7D3-393356506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https://www.vrt.be/vrtmax/a-z/het-verhaal-van-vlaanderen/1/het-verhaal-van-vlaanderen-s1a9/ </a:t>
            </a:r>
            <a:br>
              <a:rPr lang="nl-BE"/>
            </a:br>
            <a:r>
              <a:rPr lang="nl-BE"/>
              <a:t>Fragment van 6.40 </a:t>
            </a:r>
            <a:r>
              <a:rPr lang="nl-BE" dirty="0"/>
              <a:t>min – 7.54 min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2B626E-8B7E-3476-D0A0-269AF1266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2644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C31AD-7B1A-626E-11DB-73294FAA8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A9440E1-01E1-B4CE-77A0-1468364DD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ED654AE-B37D-242D-FB7C-A9983A87D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43FDFC-36BD-CB23-7616-920DEF6F4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8495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88216-4DBF-8B3D-BB59-E81B30B2E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09F0B1F-E465-B08D-EE81-DC1D56CE3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443D7CE-F167-E173-D8F5-E592357AC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8DF966-8F8E-8054-62C6-E355F6526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0279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B926A-FB55-0BC5-C56B-47754AAF4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2121C55-2F48-F9F6-E3EC-97276A6DB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73FC684-1359-ED95-3BD3-F89D0B28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welke omstandigheden brengen de soldaten het door? </a:t>
            </a:r>
            <a:br>
              <a:rPr lang="nl-BE" dirty="0"/>
            </a:br>
            <a:r>
              <a:rPr lang="nl-BE" dirty="0"/>
              <a:t>Hoe is het leven daar? </a:t>
            </a:r>
            <a:br>
              <a:rPr lang="nl-BE" dirty="0"/>
            </a:br>
            <a:r>
              <a:rPr lang="nl-BE" dirty="0"/>
              <a:t>Hoe voelen ze zich? </a:t>
            </a:r>
            <a:br>
              <a:rPr lang="nl-BE" dirty="0"/>
            </a:br>
            <a:r>
              <a:rPr lang="nl-BE" dirty="0"/>
              <a:t>Wat zouden ze daarvan vinden?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967BEB-B686-D793-6F77-C558FFA17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3112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https://onderwijs.hetarchief.be/opdrachten/768ccde4-865a-45f8-ba57-3434cf13e431</a:t>
            </a:r>
            <a:br>
              <a:rPr lang="nl-BE" dirty="0"/>
            </a:br>
            <a:endParaRPr lang="nl-BE" dirty="0"/>
          </a:p>
          <a:p>
            <a:r>
              <a:rPr lang="nl-BE" dirty="0"/>
              <a:t>Fragment: 7.58 – 10.42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5394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83284-79FB-F124-8F81-57B0CE58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BBB4EB3-3652-F878-BD11-C0E02F43F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34F3D4E-422C-E649-BACF-FCBD8C981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1AFF68-AA65-36A5-E821-A017812ED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0228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43593-1949-B473-B198-278746ABC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07D9509-D9F9-D66B-7B40-67A21D58E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A5A76E-B581-A0FF-1971-743F6A113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Wie zie je op de afbeelding? </a:t>
            </a:r>
            <a:br>
              <a:rPr lang="nl-BE" dirty="0"/>
            </a:br>
            <a:r>
              <a:rPr lang="nl-BE" dirty="0"/>
              <a:t>Wie zouden deze mensen voorstellen? </a:t>
            </a:r>
          </a:p>
          <a:p>
            <a:endParaRPr lang="nl-BE" dirty="0"/>
          </a:p>
          <a:p>
            <a:r>
              <a:rPr lang="nl-BE" dirty="0"/>
              <a:t>Fragment van 10.58 – 12.40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9C2E8B-E92A-F0A5-E336-450AE2E9A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1995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741C5-8263-79F7-1871-FEFDB79F2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24C536C-79F9-0DAA-8356-8C9BEAB9E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2242D21-A4B4-57E3-7C16-88F9C5E5D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Wie zie je op de afbeelding? </a:t>
            </a:r>
            <a:br>
              <a:rPr lang="nl-BE" dirty="0"/>
            </a:br>
            <a:r>
              <a:rPr lang="nl-BE" dirty="0"/>
              <a:t>Wie zouden deze mensen voorstellen?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FC3A4F-52F8-02C2-3A8B-CDC1B9DDA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171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F4C1A-7F7B-729C-2810-2BF372C6F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A67CA20-C9F9-D55C-4FC5-D3681D0DE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8A54627-C6AF-55DF-0208-8C0B9442D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B61EC3-C402-CAE8-3A7F-F0D68ED13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3116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A1293-2CFE-E9CF-991E-D48574EDC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5195EA5-DB6C-68E3-C6D5-9E206FAF7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21B930E-0CD0-47A5-73DA-4563364E6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Wie zie je op de afbeelding? </a:t>
            </a:r>
            <a:br>
              <a:rPr lang="nl-BE" dirty="0"/>
            </a:br>
            <a:r>
              <a:rPr lang="nl-BE" dirty="0"/>
              <a:t>Wie zouden deze mensen voorstellen?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D40FAF-E4D3-A43A-5025-FA53F8EB2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1184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09E70-CE85-B899-4C31-12604D279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E4846D-CCC9-C711-D8E6-237BEFA85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CF8655D-032B-EE14-25F4-C4E84DD0B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Onze was er eentje in Lijssenthoek waar wij naartoe gaan.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7394B1-3599-DEE0-E83A-90F01B150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0988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A0DD1-91EF-0447-2BBA-171A6419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6B1AF0B-59F0-32D1-852B-2207EC204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ED83C55-466E-FBC7-55E8-44221F612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Wij gaan een Britse begraafplaats bezoeken in Lijstenthoek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7000EF-F900-FB0F-C42A-5F0BF4A62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3179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1E53A-D10B-F35B-93F7-3E7593ADE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17AB4C0-6732-95D6-2ACB-84248ECD2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30D21B9-9F92-C38E-7008-46D62FA28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Wij gaan een Britse begraafplaats bezoeken in Lijstenthoek. </a:t>
            </a:r>
            <a:br>
              <a:rPr lang="nl-BE" dirty="0"/>
            </a:br>
            <a:r>
              <a:rPr lang="nl-BE" dirty="0"/>
              <a:t>We gaan in Langemark een Duitse begraafplaats bezoeken. </a:t>
            </a:r>
            <a:br>
              <a:rPr lang="nl-BE" dirty="0"/>
            </a:br>
            <a:r>
              <a:rPr lang="nl-BE" dirty="0"/>
              <a:t>Je zal een groot verschil merken, benieuwd waar jij het liefste begraven zou worden.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6572E0-2C2E-9560-1FEA-289E0DFB5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3097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E5714-86DE-DF89-A402-F4AF1AAB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89B2E1C-65BD-96D0-5D58-762A3A309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A21A08A-4ED3-37BE-3CE3-270DB6FC4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welke omstandigheden brengen de soldaten het door? </a:t>
            </a:r>
            <a:br>
              <a:rPr lang="nl-BE" dirty="0"/>
            </a:br>
            <a:r>
              <a:rPr lang="nl-BE" dirty="0"/>
              <a:t>Hoe is het leven daar? </a:t>
            </a:r>
            <a:br>
              <a:rPr lang="nl-BE" dirty="0"/>
            </a:br>
            <a:r>
              <a:rPr lang="nl-BE" dirty="0"/>
              <a:t>Hoe voelen ze zich? </a:t>
            </a:r>
            <a:br>
              <a:rPr lang="nl-BE" dirty="0"/>
            </a:br>
            <a:r>
              <a:rPr lang="nl-BE" dirty="0"/>
              <a:t>Wat zouden ze daarvan vinden?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5A275-AE08-8BF9-A897-D8725481F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6174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https://www.vrt.be/vrtmax/a-z/het-verhaal-van-vlaanderen/1/het-verhaal-van-vlaanderen-s1a9/</a:t>
            </a:r>
          </a:p>
          <a:p>
            <a:r>
              <a:rPr lang="nl-BE" dirty="0"/>
              <a:t>Fragment van 19.01 – 20.37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5837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Het is niet omdat de oorlog voorbij was, dat de ellende gedaan was. </a:t>
            </a:r>
            <a:br>
              <a:rPr lang="nl-BE" dirty="0"/>
            </a:br>
            <a:r>
              <a:rPr lang="nl-BE" dirty="0"/>
              <a:t>Het land was helemaal verwoest en moest terug opgebouwd worden. </a:t>
            </a:r>
          </a:p>
          <a:p>
            <a:br>
              <a:rPr lang="nl-BE" dirty="0"/>
            </a:br>
            <a:r>
              <a:rPr lang="nl-BE" dirty="0"/>
              <a:t>Fragment van 5.12 – 5.38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9816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05A13-8790-179D-2ED0-033ADB507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038DFB-84CA-22C1-2B09-1EF6DD902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72767B8-8BF6-43AF-C4CA-E96CAB60D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welke omstandigheden brengen de soldaten het door? </a:t>
            </a:r>
            <a:br>
              <a:rPr lang="nl-BE" dirty="0"/>
            </a:br>
            <a:r>
              <a:rPr lang="nl-BE" dirty="0"/>
              <a:t>Hoe is het leven daar? </a:t>
            </a:r>
            <a:br>
              <a:rPr lang="nl-BE" dirty="0"/>
            </a:br>
            <a:r>
              <a:rPr lang="nl-BE" dirty="0"/>
              <a:t>Hoe voelen ze zich? </a:t>
            </a:r>
            <a:br>
              <a:rPr lang="nl-BE" dirty="0"/>
            </a:br>
            <a:r>
              <a:rPr lang="nl-BE" dirty="0"/>
              <a:t>Wat zouden ze daarvan vinden?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95E64C-D3EA-7524-FDC0-24FC6611B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2542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Waarom moeten wij daarover leren!? </a:t>
            </a:r>
            <a:br>
              <a:rPr lang="nl-BE" dirty="0"/>
            </a:br>
            <a:r>
              <a:rPr lang="nl-BE" dirty="0"/>
              <a:t>Waarom (een beetje)? Omdat  we ons lesje nog niet geleerd hebben, nog altijd oorlog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5141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BAF66-FF9D-3785-03D3-B7F618D9D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48F759F-7CF8-3311-FCD2-E26500790B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818354-F27A-E811-CE15-89D086B21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Waar vroeger de Duitsers en Engelsen elkaar ontmoet hebben staat de Menenpoort, gaan we ook normaal gezien bezoeken. </a:t>
            </a:r>
            <a:br>
              <a:rPr lang="nl-BE" dirty="0"/>
            </a:b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52A699-77B9-8334-4296-A8984DAAC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71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AA7B4-CA14-8F47-58DD-010174A66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90035F0-C3AB-D74C-CE5B-DE862F9BA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99F3F76-106A-CEEE-200C-ED0AA15C5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7AEA04-1B76-ABAC-C864-D8E34AF70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9666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D288F-E773-1119-0BF7-4312C25ED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30A19A1-9D13-6D6C-E464-5693A1050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BD269A-B568-2924-4707-1D63165F0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Waarom moeten wij daarover leren!?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4627FE9-F2CB-A520-2C30-D708A208E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7860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CD0B7-1DBB-4E80-317B-97435CF8D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573A509-53DD-2562-8F2D-F37FF3311E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87F978-2957-47F7-E40E-23B1A858B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E787EB-FBF1-880A-31D3-0F71807FF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0858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A98E0-5769-1989-C32A-AECAD2DCD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EEB31E-894F-3BE7-5699-2A8256D67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36C2E14-0FA6-0EF5-D01E-453CB4A14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welke omstandigheden brengen de soldaten het door? </a:t>
            </a:r>
            <a:br>
              <a:rPr lang="nl-BE" dirty="0"/>
            </a:br>
            <a:r>
              <a:rPr lang="nl-BE" dirty="0"/>
              <a:t>Hoe is het leven daar? </a:t>
            </a:r>
            <a:br>
              <a:rPr lang="nl-BE" dirty="0"/>
            </a:br>
            <a:r>
              <a:rPr lang="nl-BE" dirty="0"/>
              <a:t>Hoe voelen ze zich? </a:t>
            </a:r>
            <a:br>
              <a:rPr lang="nl-BE" dirty="0"/>
            </a:br>
            <a:r>
              <a:rPr lang="nl-BE" dirty="0"/>
              <a:t>Wat zouden ze daarvan vinden?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6559-FD6A-FB80-A541-37CDE97F9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97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B4CB9-08B7-7CD9-7EEA-2A43125EC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903DDA9-FD09-CD75-B26D-9EFDC12C2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9DEB1EA-7074-B6C2-A9A3-B7C7301DC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563B1A-D1B2-0A52-EBB4-80A9CB7C6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357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4DE0-67F7-C104-5F8E-5F5A5C514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3D6F202-B2C0-425D-E8AA-D5B99E42B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5F53DD6-744B-4045-2060-255E50005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10CF23-2C55-D63E-DFE7-C1960BF00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994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Volgende dia de kaart en België laten aanduiden en samen nadenken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793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Wat zouden ze gedaan hebben?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873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Duitsland wou Frankrijk binnen vallen via België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2117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9B41E-F380-100D-6D3C-355D1B3C9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B84651F-4ED5-EAA5-99F1-B4904B775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9CB4696-07A8-E916-ED20-359CF5042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8EB301-9ADD-2A4D-9F9E-331490BBB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6B1F9-3C2F-4DEB-9341-A169B7D4CC6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341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5FCE9-F98A-02C7-7B6D-782C20480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23A613-D5AE-320F-C222-D322F8819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DA605A-6F89-ABA2-7AEE-49633013A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3F3EA2-0669-4D4E-1506-AE99CC48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3D0AB7-8070-14E3-F718-C3FB5B48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3699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4A226-1E58-3C28-F130-5DCE23F5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DCE8E9C-F8D8-149C-2721-D7DD96AF3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6EC20F-1923-D8FE-2E42-25A3A507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548C19-4978-0800-8013-7CF8ADD8B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CE86DF-E0FE-AC5D-D9D6-677019B7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766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14D22DC-5B23-90FE-5E55-5047141B0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81C2BE-0C9F-F6D7-76C5-A7044290D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78F4F3-22B3-25E1-6CEC-F9709D76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D643B5-B9EF-E477-3973-FF3FB8A6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6FE3EB-3672-0C64-1958-83226C11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354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4C31E9-BBA8-F8A1-2D46-BCFAFE9E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2B6E6A-7659-090E-1AA0-F94BEAEBB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8DEEA1-3A7B-AAB8-A5C4-416D07157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261EE9-429D-ED0A-D179-C0BE0425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E379E9-4F7B-058E-DD04-57588F35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93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54B9D-18C0-7486-3535-EF5C5FDC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62DCC0-A129-F957-AC5E-AF5DF2DE5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0F43E7-5E1A-2B05-8FC3-88C0A8A9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132BCC-E36E-02A6-6C2D-59A0FF32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8FF13F-969A-0AB8-8028-92CC2A09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302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A3127-6005-CB5C-5257-A45D12D4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BC94FD-EC49-B1F6-7E26-AB22C79CC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6464E1-0FA5-88DC-2C63-ED12C8BDF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E1F9BC-40F3-7D10-AF33-769F5277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AFAB79-A618-62EF-C227-29FB325C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D1FA9C-C3D1-5417-65E6-1182E273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928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BE0EF-AF43-BE3F-C62C-AC9D3087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7D0EE9-8BF9-CD68-5DDD-BB25593F6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BC4437-6958-F6B9-E765-5646B1261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7320979-1FCE-6F8A-CCB3-A6DBB8DB2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607DD4D-FE84-EBA9-576A-5FC484E19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5EB9E46-9A80-B3D1-75B5-3386B992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5423D13-4BDC-06AE-B8BF-88950340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70060F8-3D1F-A9FA-4988-990CB410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939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E4ED2-145E-7D1A-12D5-E5EBFE69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418CE6D-ED8D-8966-C3F8-FEB9DB05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246D8DD-B2AC-802C-D0BC-6F1BB4F2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65196B-23C9-8CCE-B0B7-927DA637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708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47B3045-7C9D-7B50-04F1-834B391C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30CA665-7B1F-6057-827D-B8079044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50FCF6-00AC-EF29-F469-3EC986A6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94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81DE8-4194-9060-84F1-4DF47F6EF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6EEBF5-F7B3-8CE3-912A-AA5BF5D9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AA7A771-3C5A-D254-3F48-6FE0EF3E4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920B3D8-4943-7964-65ED-1B120C65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0CDAED-E040-9E35-1F1E-CC331D9B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E6A2F4-A069-CF11-C9A1-385D9EF7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9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DF539-6DE7-8767-99A4-7FF44920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1BE5C24-256B-56B2-C242-20D39E1CB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B20702-000E-3EA7-381A-840D80F81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AD7246-5A82-F160-596E-1FB4CB53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6473E2-2E05-C73B-1968-57FF938CD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6089BD-3D04-3C2A-F848-DDCAD841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528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44321D9-BC0D-949A-6B44-C6172D02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859E65-E685-F949-0264-BC6DBF73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112D98-9305-B5C6-F61A-6B0677564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CB8894-77E0-43A2-97FD-8A043BEB1E82}" type="datetimeFigureOut">
              <a:rPr lang="nl-BE" smtClean="0"/>
              <a:t>14/03/2026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04096C-7A6B-118D-896F-08CF61BC2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B01E15-9A12-E70C-D017-2A4647447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2BA24B-ED45-41F3-A738-2F13C747B3CF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3D01367-64EB-1AD8-9E0C-8428429CE703}"/>
              </a:ext>
            </a:extLst>
          </p:cNvPr>
          <p:cNvSpPr txBox="1"/>
          <p:nvPr userDrawn="1"/>
        </p:nvSpPr>
        <p:spPr>
          <a:xfrm rot="19923668">
            <a:off x="-30756" y="2204881"/>
            <a:ext cx="13552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MariekeHendrickx </a:t>
            </a:r>
          </a:p>
        </p:txBody>
      </p:sp>
    </p:spTree>
    <p:extLst>
      <p:ext uri="{BB962C8B-B14F-4D97-AF65-F5344CB8AC3E}">
        <p14:creationId xmlns:p14="http://schemas.microsoft.com/office/powerpoint/2010/main" val="188917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s://www.vrt.be/vrtmax/a-z/het-verhaal-van-vlaanderen/1/het-verhaal-van-vlaanderen-s1a9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rt.be/vrtmax/a-z/het-verhaal-van-vlaanderen/1/het-verhaal-van-vlaanderen-s1a9/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t.be/vrtmax/a-z/het-verhaal-van-vlaanderen/1/het-verhaal-van-vlaanderen-s1a9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t.be/vrtmax/a-z/het-verhaal-van-vlaanderen/1/het-verhaal-van-vlaanderen-s1a9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t.be/vrtmax/a-z/het-verhaal-van-vlaanderen/1/het-verhaal-van-vlaanderen-s1a9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DEE5B-999D-FEC1-8C45-D2EB30E13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BE" dirty="0">
                <a:solidFill>
                  <a:schemeClr val="bg1"/>
                </a:solidFill>
                <a:latin typeface="Arial Narrow" panose="020B0606020202030204" pitchFamily="34" charset="0"/>
              </a:rPr>
              <a:t>WERELDOORLOG I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0F1FB44-FED5-34F4-61EA-22535F1269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4" descr="Vector Poppy Flowers | Poppy flower drawing, Poppy flower art, Poppy drawing">
            <a:extLst>
              <a:ext uri="{FF2B5EF4-FFF2-40B4-BE49-F238E27FC236}">
                <a16:creationId xmlns:a16="http://schemas.microsoft.com/office/drawing/2014/main" id="{A0555503-1D14-62D9-EC53-4E7DFD0AF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70" y="3052916"/>
            <a:ext cx="5719078" cy="38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739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904EC-6370-BA93-269D-59598CBF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26D47-7141-1DAD-AE95-4CAEF1C4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BC3086-5DF1-CE91-B858-03F67B63D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3E6DB0-E093-1726-4828-AB88BA21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29" y="315246"/>
            <a:ext cx="8303342" cy="622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547ABC-E7FE-54D7-3DCC-B593B9F37EA5}"/>
              </a:ext>
            </a:extLst>
          </p:cNvPr>
          <p:cNvSpPr txBox="1"/>
          <p:nvPr/>
        </p:nvSpPr>
        <p:spPr>
          <a:xfrm>
            <a:off x="6429993" y="4459939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642802-B4A6-292D-6CA4-062FEF4FBA87}"/>
              </a:ext>
            </a:extLst>
          </p:cNvPr>
          <p:cNvSpPr txBox="1"/>
          <p:nvPr/>
        </p:nvSpPr>
        <p:spPr>
          <a:xfrm>
            <a:off x="6288956" y="2884474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02F2CE-2BFF-9FD7-10BF-BFE7D20AECFE}"/>
              </a:ext>
            </a:extLst>
          </p:cNvPr>
          <p:cNvSpPr txBox="1"/>
          <p:nvPr/>
        </p:nvSpPr>
        <p:spPr>
          <a:xfrm>
            <a:off x="5118304" y="2148983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34409AE-0A5C-B1A3-E18C-0C70E2F8B22A}"/>
              </a:ext>
            </a:extLst>
          </p:cNvPr>
          <p:cNvSpPr txBox="1"/>
          <p:nvPr/>
        </p:nvSpPr>
        <p:spPr>
          <a:xfrm>
            <a:off x="9030313" y="4594876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A2D1412-1A85-80C8-C2D6-3D67D13865F8}"/>
              </a:ext>
            </a:extLst>
          </p:cNvPr>
          <p:cNvSpPr txBox="1"/>
          <p:nvPr/>
        </p:nvSpPr>
        <p:spPr>
          <a:xfrm>
            <a:off x="7425199" y="1309009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7B5600B-A141-447E-EA85-E034FEA55871}"/>
              </a:ext>
            </a:extLst>
          </p:cNvPr>
          <p:cNvSpPr txBox="1"/>
          <p:nvPr/>
        </p:nvSpPr>
        <p:spPr>
          <a:xfrm>
            <a:off x="2769625" y="3645937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FD09931-4982-2849-204B-093700BB8509}"/>
              </a:ext>
            </a:extLst>
          </p:cNvPr>
          <p:cNvSpPr txBox="1"/>
          <p:nvPr/>
        </p:nvSpPr>
        <p:spPr>
          <a:xfrm>
            <a:off x="2316110" y="1678341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0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74510-B81A-37E0-E703-A57698C0D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4F898-F46C-54F8-4CC0-81A31DDC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Het begin…</a:t>
            </a:r>
          </a:p>
        </p:txBody>
      </p:sp>
      <p:sp>
        <p:nvSpPr>
          <p:cNvPr id="4" name="AutoShape 2" descr="10 Facts About Archduke Franz Ferdinand | History Hit">
            <a:extLst>
              <a:ext uri="{FF2B5EF4-FFF2-40B4-BE49-F238E27FC236}">
                <a16:creationId xmlns:a16="http://schemas.microsoft.com/office/drawing/2014/main" id="{8BF5B38E-765A-2F65-E234-70DDBADEE495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BA8DFD1-362E-EECF-6AA3-D19F6C78A938}"/>
              </a:ext>
            </a:extLst>
          </p:cNvPr>
          <p:cNvSpPr txBox="1"/>
          <p:nvPr/>
        </p:nvSpPr>
        <p:spPr>
          <a:xfrm>
            <a:off x="1289253" y="2204262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Oostenrijk - Hongarije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5D2FB2E-65A4-9A21-75E9-D2B9C1D609CA}"/>
              </a:ext>
            </a:extLst>
          </p:cNvPr>
          <p:cNvSpPr txBox="1"/>
          <p:nvPr/>
        </p:nvSpPr>
        <p:spPr>
          <a:xfrm>
            <a:off x="8100553" y="2251768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Servië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5D9EC27-6C97-50E7-0204-08D90F27639B}"/>
              </a:ext>
            </a:extLst>
          </p:cNvPr>
          <p:cNvSpPr txBox="1"/>
          <p:nvPr/>
        </p:nvSpPr>
        <p:spPr>
          <a:xfrm>
            <a:off x="1308919" y="2621100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Duitsland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8FB0FF3-0DA6-30CF-8922-B0330675EBF2}"/>
              </a:ext>
            </a:extLst>
          </p:cNvPr>
          <p:cNvSpPr txBox="1"/>
          <p:nvPr/>
        </p:nvSpPr>
        <p:spPr>
          <a:xfrm>
            <a:off x="1308919" y="3037938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Turkije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7DF1B83-B321-9EF9-AED4-417055575A11}"/>
              </a:ext>
            </a:extLst>
          </p:cNvPr>
          <p:cNvSpPr txBox="1"/>
          <p:nvPr/>
        </p:nvSpPr>
        <p:spPr>
          <a:xfrm>
            <a:off x="1289253" y="1715001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6DA4A1E-005D-57A0-7CED-0136D4CA5BB5}"/>
              </a:ext>
            </a:extLst>
          </p:cNvPr>
          <p:cNvSpPr txBox="1"/>
          <p:nvPr/>
        </p:nvSpPr>
        <p:spPr>
          <a:xfrm>
            <a:off x="7233470" y="2668606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Engeland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87C9B0-E4CE-029B-96EC-8E704A16E437}"/>
              </a:ext>
            </a:extLst>
          </p:cNvPr>
          <p:cNvSpPr txBox="1"/>
          <p:nvPr/>
        </p:nvSpPr>
        <p:spPr>
          <a:xfrm>
            <a:off x="7266655" y="3085444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Frankrijk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6840191-614C-C874-ED93-09E304998892}"/>
              </a:ext>
            </a:extLst>
          </p:cNvPr>
          <p:cNvSpPr txBox="1"/>
          <p:nvPr/>
        </p:nvSpPr>
        <p:spPr>
          <a:xfrm>
            <a:off x="7270651" y="3478640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Verenigde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16132C1-9E69-7F5F-DA22-D5B972826990}"/>
              </a:ext>
            </a:extLst>
          </p:cNvPr>
          <p:cNvSpPr txBox="1"/>
          <p:nvPr/>
        </p:nvSpPr>
        <p:spPr>
          <a:xfrm>
            <a:off x="7452548" y="3872680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Rusland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B6B23E3-CCF6-2EE0-2C77-6AEE798EB423}"/>
              </a:ext>
            </a:extLst>
          </p:cNvPr>
          <p:cNvSpPr txBox="1"/>
          <p:nvPr/>
        </p:nvSpPr>
        <p:spPr>
          <a:xfrm>
            <a:off x="7270651" y="1834930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8A2D9ED-7671-E4F3-69E5-CD7646F9D1AF}"/>
              </a:ext>
            </a:extLst>
          </p:cNvPr>
          <p:cNvSpPr txBox="1"/>
          <p:nvPr/>
        </p:nvSpPr>
        <p:spPr>
          <a:xfrm>
            <a:off x="838200" y="5170426"/>
            <a:ext cx="1088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bg1"/>
                </a:solidFill>
              </a:rPr>
              <a:t>TOTAAL 33 landen betrokken </a:t>
            </a:r>
            <a:r>
              <a:rPr lang="nl-BE" sz="3600" dirty="0">
                <a:solidFill>
                  <a:schemeClr val="bg1"/>
                </a:solidFill>
                <a:sym typeface="Wingdings" panose="05000000000000000000" pitchFamily="2" charset="2"/>
              </a:rPr>
              <a:t> WERELDOORLOG </a:t>
            </a:r>
            <a:endParaRPr lang="nl-BE" sz="3600" dirty="0">
              <a:solidFill>
                <a:schemeClr val="bg1"/>
              </a:solidFill>
            </a:endParaRPr>
          </a:p>
        </p:txBody>
      </p:sp>
      <p:sp>
        <p:nvSpPr>
          <p:cNvPr id="16" name="Pijl: links/rechts 15">
            <a:extLst>
              <a:ext uri="{FF2B5EF4-FFF2-40B4-BE49-F238E27FC236}">
                <a16:creationId xmlns:a16="http://schemas.microsoft.com/office/drawing/2014/main" id="{01D00250-50C1-24CF-3B14-D2612B037F85}"/>
              </a:ext>
            </a:extLst>
          </p:cNvPr>
          <p:cNvSpPr/>
          <p:nvPr/>
        </p:nvSpPr>
        <p:spPr>
          <a:xfrm>
            <a:off x="4278265" y="2447080"/>
            <a:ext cx="3406878" cy="870155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OORLOG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0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63EA8-2E00-264B-2C47-950123285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28F89E-3F81-A3CA-F2BE-E7A92280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2F2D9E-A321-A3C7-D0D9-5CB6E4400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5B50592-9ACE-50F3-638C-5C5295F6D3E9}"/>
              </a:ext>
            </a:extLst>
          </p:cNvPr>
          <p:cNvSpPr/>
          <p:nvPr/>
        </p:nvSpPr>
        <p:spPr>
          <a:xfrm>
            <a:off x="-208940" y="1327355"/>
            <a:ext cx="90841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Wat heeft België er </a:t>
            </a:r>
            <a:b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mee te maken? </a:t>
            </a:r>
          </a:p>
        </p:txBody>
      </p:sp>
      <p:pic>
        <p:nvPicPr>
          <p:cNvPr id="5" name="Picture 4" descr="Vector Poppy Flowers | Poppy flower drawing, Poppy flower art, Poppy drawing">
            <a:extLst>
              <a:ext uri="{FF2B5EF4-FFF2-40B4-BE49-F238E27FC236}">
                <a16:creationId xmlns:a16="http://schemas.microsoft.com/office/drawing/2014/main" id="{F480AEC2-1DC6-61C6-84C9-5734968F7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62" y="3275610"/>
            <a:ext cx="5719078" cy="38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27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50052-8308-33C2-B52C-D9D1A90C5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E3665-8A95-FF19-00F3-DEA1207F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6C53ED-F157-023F-6D17-5E4201B66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AC702D-876F-B579-29AE-515A7AB39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29" y="315246"/>
            <a:ext cx="8303342" cy="622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D4B4F47-5A0B-D801-1CD8-CD9B966A360C}"/>
              </a:ext>
            </a:extLst>
          </p:cNvPr>
          <p:cNvSpPr txBox="1"/>
          <p:nvPr/>
        </p:nvSpPr>
        <p:spPr>
          <a:xfrm>
            <a:off x="6429993" y="4459939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BBD55F5-76C5-53DA-C713-0711C134969F}"/>
              </a:ext>
            </a:extLst>
          </p:cNvPr>
          <p:cNvSpPr txBox="1"/>
          <p:nvPr/>
        </p:nvSpPr>
        <p:spPr>
          <a:xfrm>
            <a:off x="6288956" y="2884474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0BA698-14FF-0C02-6FBE-67CD29B97156}"/>
              </a:ext>
            </a:extLst>
          </p:cNvPr>
          <p:cNvSpPr txBox="1"/>
          <p:nvPr/>
        </p:nvSpPr>
        <p:spPr>
          <a:xfrm>
            <a:off x="5118304" y="2148983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8A5675D-E896-2E38-9719-08E71026B193}"/>
              </a:ext>
            </a:extLst>
          </p:cNvPr>
          <p:cNvSpPr txBox="1"/>
          <p:nvPr/>
        </p:nvSpPr>
        <p:spPr>
          <a:xfrm>
            <a:off x="9030313" y="4594876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F619291-11D2-0A6E-4739-AB9278C47E44}"/>
              </a:ext>
            </a:extLst>
          </p:cNvPr>
          <p:cNvSpPr txBox="1"/>
          <p:nvPr/>
        </p:nvSpPr>
        <p:spPr>
          <a:xfrm>
            <a:off x="7425199" y="1309009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68CA1F5-CBB8-D254-1A0C-602C1DD1D994}"/>
              </a:ext>
            </a:extLst>
          </p:cNvPr>
          <p:cNvSpPr txBox="1"/>
          <p:nvPr/>
        </p:nvSpPr>
        <p:spPr>
          <a:xfrm>
            <a:off x="2769625" y="3645937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F7145CD-28E5-F6CD-FF25-3964FF19676D}"/>
              </a:ext>
            </a:extLst>
          </p:cNvPr>
          <p:cNvSpPr txBox="1"/>
          <p:nvPr/>
        </p:nvSpPr>
        <p:spPr>
          <a:xfrm>
            <a:off x="2316110" y="1678341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4C41061-C40B-24A9-7497-571769AEC164}"/>
              </a:ext>
            </a:extLst>
          </p:cNvPr>
          <p:cNvSpPr/>
          <p:nvPr/>
        </p:nvSpPr>
        <p:spPr>
          <a:xfrm>
            <a:off x="4586748" y="2518315"/>
            <a:ext cx="596079" cy="6569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D222C13-4708-E554-C5CD-AC0280EC63CA}"/>
              </a:ext>
            </a:extLst>
          </p:cNvPr>
          <p:cNvSpPr txBox="1"/>
          <p:nvPr/>
        </p:nvSpPr>
        <p:spPr>
          <a:xfrm>
            <a:off x="4365523" y="2953448"/>
            <a:ext cx="9641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België </a:t>
            </a:r>
          </a:p>
        </p:txBody>
      </p:sp>
    </p:spTree>
    <p:extLst>
      <p:ext uri="{BB962C8B-B14F-4D97-AF65-F5344CB8AC3E}">
        <p14:creationId xmlns:p14="http://schemas.microsoft.com/office/powerpoint/2010/main" val="138976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3ACC6-931D-1348-7D5B-8BD1EA67B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9A1B0-B388-D190-0CB4-59F92FB0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FE61BB-5A20-D778-0330-F7B310F9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D3449CF-8615-1A99-0C90-DE3C77E9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29" y="315246"/>
            <a:ext cx="8303342" cy="622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1DFA64E-73CF-9538-D483-9198D81C37CD}"/>
              </a:ext>
            </a:extLst>
          </p:cNvPr>
          <p:cNvSpPr txBox="1"/>
          <p:nvPr/>
        </p:nvSpPr>
        <p:spPr>
          <a:xfrm>
            <a:off x="6429993" y="4459939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65B159-F9BD-9B4C-63F1-499CB4020284}"/>
              </a:ext>
            </a:extLst>
          </p:cNvPr>
          <p:cNvSpPr txBox="1"/>
          <p:nvPr/>
        </p:nvSpPr>
        <p:spPr>
          <a:xfrm>
            <a:off x="6288956" y="2884474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800BAA7-3198-E51D-641F-27FC847B7548}"/>
              </a:ext>
            </a:extLst>
          </p:cNvPr>
          <p:cNvSpPr txBox="1"/>
          <p:nvPr/>
        </p:nvSpPr>
        <p:spPr>
          <a:xfrm>
            <a:off x="5118304" y="2148983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57F6887-860B-BBB3-CD92-DB7DC0FAB8B0}"/>
              </a:ext>
            </a:extLst>
          </p:cNvPr>
          <p:cNvSpPr txBox="1"/>
          <p:nvPr/>
        </p:nvSpPr>
        <p:spPr>
          <a:xfrm>
            <a:off x="9030313" y="4594876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D39CF09-35D3-B5F0-972E-9C0C54F67B1B}"/>
              </a:ext>
            </a:extLst>
          </p:cNvPr>
          <p:cNvSpPr txBox="1"/>
          <p:nvPr/>
        </p:nvSpPr>
        <p:spPr>
          <a:xfrm>
            <a:off x="7425199" y="1309009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B7AF80-8E79-4DF6-D7C3-4FB225492010}"/>
              </a:ext>
            </a:extLst>
          </p:cNvPr>
          <p:cNvSpPr txBox="1"/>
          <p:nvPr/>
        </p:nvSpPr>
        <p:spPr>
          <a:xfrm>
            <a:off x="2769625" y="3645937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9B40428-582A-D160-AE90-733558255848}"/>
              </a:ext>
            </a:extLst>
          </p:cNvPr>
          <p:cNvSpPr txBox="1"/>
          <p:nvPr/>
        </p:nvSpPr>
        <p:spPr>
          <a:xfrm>
            <a:off x="2316110" y="1678341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F0394DD6-C9F6-E829-CEFA-F9740A172B33}"/>
              </a:ext>
            </a:extLst>
          </p:cNvPr>
          <p:cNvSpPr/>
          <p:nvPr/>
        </p:nvSpPr>
        <p:spPr>
          <a:xfrm>
            <a:off x="4527755" y="2518315"/>
            <a:ext cx="655072" cy="4855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69ADEB5-0A14-6FE3-FD53-7089F68FF92F}"/>
              </a:ext>
            </a:extLst>
          </p:cNvPr>
          <p:cNvSpPr/>
          <p:nvPr/>
        </p:nvSpPr>
        <p:spPr>
          <a:xfrm>
            <a:off x="-2577480" y="222300"/>
            <a:ext cx="90841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6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Wat zouden ze </a:t>
            </a:r>
            <a:br>
              <a:rPr lang="nl-NL" sz="36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nl-NL" sz="36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gedaan hebben? </a:t>
            </a:r>
          </a:p>
        </p:txBody>
      </p:sp>
    </p:spTree>
    <p:extLst>
      <p:ext uri="{BB962C8B-B14F-4D97-AF65-F5344CB8AC3E}">
        <p14:creationId xmlns:p14="http://schemas.microsoft.com/office/powerpoint/2010/main" val="1883766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F945D-535E-F54F-4B46-3CA104A20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DA4CD-8E60-906B-16D7-5E0F0D8A8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474A78-878C-C3AE-B121-F6695D71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DC1FF60-301A-8BBB-73C8-2E424948E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29" y="315246"/>
            <a:ext cx="8303342" cy="622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686A8BF-E794-9137-3DC8-9E498784AECE}"/>
              </a:ext>
            </a:extLst>
          </p:cNvPr>
          <p:cNvSpPr txBox="1"/>
          <p:nvPr/>
        </p:nvSpPr>
        <p:spPr>
          <a:xfrm>
            <a:off x="6429993" y="4459939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39DC1AE-3432-3BAE-EA3F-649D388EBD19}"/>
              </a:ext>
            </a:extLst>
          </p:cNvPr>
          <p:cNvSpPr txBox="1"/>
          <p:nvPr/>
        </p:nvSpPr>
        <p:spPr>
          <a:xfrm>
            <a:off x="6288956" y="2884474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0134059-72C8-58FE-6771-726129A39803}"/>
              </a:ext>
            </a:extLst>
          </p:cNvPr>
          <p:cNvSpPr txBox="1"/>
          <p:nvPr/>
        </p:nvSpPr>
        <p:spPr>
          <a:xfrm>
            <a:off x="5118304" y="2148983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6E68F40-D3E7-BE50-C0CA-5D591A46B6F5}"/>
              </a:ext>
            </a:extLst>
          </p:cNvPr>
          <p:cNvSpPr txBox="1"/>
          <p:nvPr/>
        </p:nvSpPr>
        <p:spPr>
          <a:xfrm>
            <a:off x="9030313" y="4594876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A0FD531-710A-6CCA-239F-E63A8E12428C}"/>
              </a:ext>
            </a:extLst>
          </p:cNvPr>
          <p:cNvSpPr txBox="1"/>
          <p:nvPr/>
        </p:nvSpPr>
        <p:spPr>
          <a:xfrm>
            <a:off x="7425199" y="1309009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0A4BC41-F84B-6A05-EC41-775EA16AF3BF}"/>
              </a:ext>
            </a:extLst>
          </p:cNvPr>
          <p:cNvSpPr txBox="1"/>
          <p:nvPr/>
        </p:nvSpPr>
        <p:spPr>
          <a:xfrm>
            <a:off x="2769625" y="3645937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D807165-E96D-7EF8-5C7E-7CF051BFD3D6}"/>
              </a:ext>
            </a:extLst>
          </p:cNvPr>
          <p:cNvSpPr txBox="1"/>
          <p:nvPr/>
        </p:nvSpPr>
        <p:spPr>
          <a:xfrm>
            <a:off x="2316110" y="1678341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CD96D61-6785-B4E8-47EC-DD8F58FA26E5}"/>
              </a:ext>
            </a:extLst>
          </p:cNvPr>
          <p:cNvCxnSpPr>
            <a:cxnSpLocks/>
          </p:cNvCxnSpPr>
          <p:nvPr/>
        </p:nvCxnSpPr>
        <p:spPr>
          <a:xfrm flipH="1">
            <a:off x="4380271" y="2619182"/>
            <a:ext cx="1002890" cy="3747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8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3F633-EB1A-364B-9456-D1AE17E14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AF430-2ACE-8D5E-AA23-1AF7BEDA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België?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03F5B8A-C3E5-0310-BD52-D063D3C1FEAD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Duitsland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Frankrijk veroveren via </a:t>
            </a:r>
            <a:r>
              <a:rPr lang="nl-B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België 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EA97CBA-6042-6408-55F9-4E9E8B57D5AD}"/>
              </a:ext>
            </a:extLst>
          </p:cNvPr>
          <p:cNvCxnSpPr/>
          <p:nvPr/>
        </p:nvCxnSpPr>
        <p:spPr>
          <a:xfrm>
            <a:off x="5604387" y="2375113"/>
            <a:ext cx="491613" cy="3975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68B85C71-C6E5-BEE5-6EFB-134369571201}"/>
              </a:ext>
            </a:extLst>
          </p:cNvPr>
          <p:cNvSpPr txBox="1"/>
          <p:nvPr/>
        </p:nvSpPr>
        <p:spPr>
          <a:xfrm>
            <a:off x="5604387" y="3038168"/>
            <a:ext cx="20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neutraal blijven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B32397E-DC8D-E15A-D97A-46EFFBA4F057}"/>
              </a:ext>
            </a:extLst>
          </p:cNvPr>
          <p:cNvCxnSpPr>
            <a:cxnSpLocks/>
          </p:cNvCxnSpPr>
          <p:nvPr/>
        </p:nvCxnSpPr>
        <p:spPr>
          <a:xfrm>
            <a:off x="1406013" y="2375113"/>
            <a:ext cx="614516" cy="12087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10A39D8-417A-AB69-FDD3-3F2DAB499F21}"/>
              </a:ext>
            </a:extLst>
          </p:cNvPr>
          <p:cNvSpPr txBox="1"/>
          <p:nvPr/>
        </p:nvSpPr>
        <p:spPr>
          <a:xfrm>
            <a:off x="973393" y="3768524"/>
            <a:ext cx="20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luisterde NIET</a:t>
            </a:r>
          </a:p>
        </p:txBody>
      </p:sp>
    </p:spTree>
    <p:extLst>
      <p:ext uri="{BB962C8B-B14F-4D97-AF65-F5344CB8AC3E}">
        <p14:creationId xmlns:p14="http://schemas.microsoft.com/office/powerpoint/2010/main" val="33209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80446-DB23-A101-8ABD-DEEE89AEC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BC127-4213-D8F1-2F1C-248970CED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België?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A891FC-17E7-C19D-7161-BB6C3D4B5416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Duitsland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Frankrijk veroveren via </a:t>
            </a:r>
            <a:r>
              <a:rPr lang="nl-B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België 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10047AD3-D8D4-3435-7D19-CDB43FA11BA1}"/>
              </a:ext>
            </a:extLst>
          </p:cNvPr>
          <p:cNvCxnSpPr/>
          <p:nvPr/>
        </p:nvCxnSpPr>
        <p:spPr>
          <a:xfrm>
            <a:off x="5604387" y="2375113"/>
            <a:ext cx="491613" cy="3975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68AF44A3-EF6D-B623-9B85-7FDEF4FF809B}"/>
              </a:ext>
            </a:extLst>
          </p:cNvPr>
          <p:cNvSpPr txBox="1"/>
          <p:nvPr/>
        </p:nvSpPr>
        <p:spPr>
          <a:xfrm>
            <a:off x="5604387" y="3038168"/>
            <a:ext cx="20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neutraal blijven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468372A-02C3-83D9-BF9D-9ACC77B54AC0}"/>
              </a:ext>
            </a:extLst>
          </p:cNvPr>
          <p:cNvCxnSpPr>
            <a:cxnSpLocks/>
          </p:cNvCxnSpPr>
          <p:nvPr/>
        </p:nvCxnSpPr>
        <p:spPr>
          <a:xfrm>
            <a:off x="1406013" y="2375113"/>
            <a:ext cx="614516" cy="12087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7909F7A9-0C6C-7B22-2C08-C60E9C511BC2}"/>
              </a:ext>
            </a:extLst>
          </p:cNvPr>
          <p:cNvSpPr txBox="1"/>
          <p:nvPr/>
        </p:nvSpPr>
        <p:spPr>
          <a:xfrm>
            <a:off x="973393" y="3768524"/>
            <a:ext cx="209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luisterde NIET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AAECFB2B-F166-41FE-EBCD-C1C522A43F0A}"/>
              </a:ext>
            </a:extLst>
          </p:cNvPr>
          <p:cNvCxnSpPr>
            <a:cxnSpLocks/>
          </p:cNvCxnSpPr>
          <p:nvPr/>
        </p:nvCxnSpPr>
        <p:spPr>
          <a:xfrm>
            <a:off x="6027174" y="2243625"/>
            <a:ext cx="1494503" cy="1314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825683CE-BAF1-EC85-D4BE-F22EA57DB066}"/>
              </a:ext>
            </a:extLst>
          </p:cNvPr>
          <p:cNvSpPr txBox="1"/>
          <p:nvPr/>
        </p:nvSpPr>
        <p:spPr>
          <a:xfrm>
            <a:off x="7696200" y="2261259"/>
            <a:ext cx="417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lieten ons niet doen, mee strijden </a:t>
            </a:r>
          </a:p>
        </p:txBody>
      </p:sp>
    </p:spTree>
    <p:extLst>
      <p:ext uri="{BB962C8B-B14F-4D97-AF65-F5344CB8AC3E}">
        <p14:creationId xmlns:p14="http://schemas.microsoft.com/office/powerpoint/2010/main" val="389194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FAF95-FB45-C4B7-9163-29BBF63D7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BE77B-0C9D-D80D-E73A-DA98E49A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België – Ieper? </a:t>
            </a:r>
          </a:p>
        </p:txBody>
      </p:sp>
      <p:pic>
        <p:nvPicPr>
          <p:cNvPr id="2050" name="Picture 2" descr="Ieper: de Menenpoort -">
            <a:extLst>
              <a:ext uri="{FF2B5EF4-FFF2-40B4-BE49-F238E27FC236}">
                <a16:creationId xmlns:a16="http://schemas.microsoft.com/office/drawing/2014/main" id="{27B39586-D6B5-ABE9-0602-8FE794FE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522" y="2002968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ED8993F-C480-203E-A003-F5A03D0A3BF3}"/>
              </a:ext>
            </a:extLst>
          </p:cNvPr>
          <p:cNvSpPr txBox="1"/>
          <p:nvPr/>
        </p:nvSpPr>
        <p:spPr>
          <a:xfrm>
            <a:off x="1978432" y="6305611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FF47E15-359E-DD44-6FF6-0914D43F1CA4}"/>
              </a:ext>
            </a:extLst>
          </p:cNvPr>
          <p:cNvSpPr txBox="1"/>
          <p:nvPr/>
        </p:nvSpPr>
        <p:spPr>
          <a:xfrm>
            <a:off x="2956128" y="5874623"/>
            <a:ext cx="14748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Duitsers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8B1297-7708-0ECE-5B85-35BAB0F73DBA}"/>
              </a:ext>
            </a:extLst>
          </p:cNvPr>
          <p:cNvSpPr txBox="1"/>
          <p:nvPr/>
        </p:nvSpPr>
        <p:spPr>
          <a:xfrm>
            <a:off x="5889522" y="1462312"/>
            <a:ext cx="28021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5A91998-F503-68BD-72A7-AE2459B3F269}"/>
              </a:ext>
            </a:extLst>
          </p:cNvPr>
          <p:cNvSpPr txBox="1"/>
          <p:nvPr/>
        </p:nvSpPr>
        <p:spPr>
          <a:xfrm>
            <a:off x="5358580" y="1862012"/>
            <a:ext cx="147483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Belgen </a:t>
            </a:r>
            <a:br>
              <a:rPr lang="nl-BE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Engelsen </a:t>
            </a:r>
          </a:p>
        </p:txBody>
      </p:sp>
      <p:sp>
        <p:nvSpPr>
          <p:cNvPr id="16" name="Pijl: omhoog/omlaag 15">
            <a:extLst>
              <a:ext uri="{FF2B5EF4-FFF2-40B4-BE49-F238E27FC236}">
                <a16:creationId xmlns:a16="http://schemas.microsoft.com/office/drawing/2014/main" id="{01D422D4-07C5-F47A-CE2D-0A20FE9DA045}"/>
              </a:ext>
            </a:extLst>
          </p:cNvPr>
          <p:cNvSpPr/>
          <p:nvPr/>
        </p:nvSpPr>
        <p:spPr>
          <a:xfrm rot="2184908">
            <a:off x="4120330" y="3146586"/>
            <a:ext cx="2153264" cy="287100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komen elkaar tegen in Ieper </a:t>
            </a:r>
          </a:p>
        </p:txBody>
      </p:sp>
    </p:spTree>
    <p:extLst>
      <p:ext uri="{BB962C8B-B14F-4D97-AF65-F5344CB8AC3E}">
        <p14:creationId xmlns:p14="http://schemas.microsoft.com/office/powerpoint/2010/main" val="31587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2CDA5-E8C0-353C-DC9F-30248B44C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843DA-1B67-1272-3688-BE7746C9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DAC7B86-FE42-2169-AC4E-34FE37F20762}"/>
              </a:ext>
            </a:extLst>
          </p:cNvPr>
          <p:cNvSpPr/>
          <p:nvPr/>
        </p:nvSpPr>
        <p:spPr>
          <a:xfrm>
            <a:off x="145020" y="1327355"/>
            <a:ext cx="9084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Hoe verliep de oorlog? </a:t>
            </a:r>
          </a:p>
        </p:txBody>
      </p:sp>
      <p:pic>
        <p:nvPicPr>
          <p:cNvPr id="5" name="Picture 4" descr="Vector Poppy Flowers | Poppy flower drawing, Poppy flower art, Poppy drawing">
            <a:extLst>
              <a:ext uri="{FF2B5EF4-FFF2-40B4-BE49-F238E27FC236}">
                <a16:creationId xmlns:a16="http://schemas.microsoft.com/office/drawing/2014/main" id="{95B68F35-296C-C126-F2BB-53BC7684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62" y="3275610"/>
            <a:ext cx="5719078" cy="38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C0BE0FC-E8BD-7ABF-FE69-AD8FA25E8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Picture 2" descr="Het verhaal van Vlaanderen - Nieuwe reeks vanaf 1 januari - Trailer | VRT  MAX">
            <a:hlinkClick r:id="rId4"/>
            <a:extLst>
              <a:ext uri="{FF2B5EF4-FFF2-40B4-BE49-F238E27FC236}">
                <a16:creationId xmlns:a16="http://schemas.microsoft.com/office/drawing/2014/main" id="{8002346E-F4FA-5BBC-56B1-A1A642DF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73" y="2853727"/>
            <a:ext cx="4780211" cy="26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69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49DC3-F071-A963-C6BD-480BBE62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F10659-09D0-2493-26C0-2BAC60E5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0C378AE-EFFE-0CEA-3192-F1AD3B4C89D7}"/>
              </a:ext>
            </a:extLst>
          </p:cNvPr>
          <p:cNvSpPr/>
          <p:nvPr/>
        </p:nvSpPr>
        <p:spPr>
          <a:xfrm>
            <a:off x="-208940" y="1327355"/>
            <a:ext cx="90841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Waarom is </a:t>
            </a:r>
            <a:b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de oorlog begonnen? </a:t>
            </a:r>
          </a:p>
        </p:txBody>
      </p:sp>
      <p:pic>
        <p:nvPicPr>
          <p:cNvPr id="5" name="Picture 4" descr="Vector Poppy Flowers | Poppy flower drawing, Poppy flower art, Poppy drawing">
            <a:extLst>
              <a:ext uri="{FF2B5EF4-FFF2-40B4-BE49-F238E27FC236}">
                <a16:creationId xmlns:a16="http://schemas.microsoft.com/office/drawing/2014/main" id="{8E634237-6207-47EB-1007-89A2FAD34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62" y="3275610"/>
            <a:ext cx="5719078" cy="38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23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E7B1A-9A5F-107F-A0E4-25C7B99A7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616C9-F12A-4C6E-34A3-C08AF7B1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58DB9D-AE5F-2787-BF7F-7602A0430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3292E1F-5445-F7E7-4AEE-E2692BB28901}"/>
              </a:ext>
            </a:extLst>
          </p:cNvPr>
          <p:cNvSpPr/>
          <p:nvPr/>
        </p:nvSpPr>
        <p:spPr>
          <a:xfrm>
            <a:off x="-135198" y="221258"/>
            <a:ext cx="45154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Wat zijn dit? </a:t>
            </a:r>
          </a:p>
        </p:txBody>
      </p:sp>
      <p:pic>
        <p:nvPicPr>
          <p:cNvPr id="3074" name="Picture 2" descr="Loopgraaf - Wikipedia">
            <a:extLst>
              <a:ext uri="{FF2B5EF4-FFF2-40B4-BE49-F238E27FC236}">
                <a16:creationId xmlns:a16="http://schemas.microsoft.com/office/drawing/2014/main" id="{C9664855-BAD0-BD81-8D5D-B86E15B2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0" y="1279525"/>
            <a:ext cx="5414697" cy="41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opgraafkoorts trof ook burgers - NRC">
            <a:extLst>
              <a:ext uri="{FF2B5EF4-FFF2-40B4-BE49-F238E27FC236}">
                <a16:creationId xmlns:a16="http://schemas.microsoft.com/office/drawing/2014/main" id="{3270F3DD-D7B6-47E8-34B3-850918722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845" y="221258"/>
            <a:ext cx="5063257" cy="41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65EABCB-72B5-45C9-E3E8-D23754499045}"/>
              </a:ext>
            </a:extLst>
          </p:cNvPr>
          <p:cNvSpPr txBox="1"/>
          <p:nvPr/>
        </p:nvSpPr>
        <p:spPr>
          <a:xfrm>
            <a:off x="6666060" y="4699092"/>
            <a:ext cx="387882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</a:rPr>
              <a:t>Loopgraven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77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A16D3-2D0C-CA5D-E71A-957365A54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55503-5D05-A497-D700-F9E72DCA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 …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69A0169-CBAA-2202-F8B6-303AD38F1C3B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loopgraven 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F266F14-BE8C-AC0B-0E35-75D3294AB179}"/>
              </a:ext>
            </a:extLst>
          </p:cNvPr>
          <p:cNvCxnSpPr/>
          <p:nvPr/>
        </p:nvCxnSpPr>
        <p:spPr>
          <a:xfrm>
            <a:off x="2448232" y="2168012"/>
            <a:ext cx="870154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2F75008D-2FFE-058D-070A-B6185D42A279}"/>
              </a:ext>
            </a:extLst>
          </p:cNvPr>
          <p:cNvSpPr txBox="1"/>
          <p:nvPr/>
        </p:nvSpPr>
        <p:spPr>
          <a:xfrm>
            <a:off x="3453581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zich beschermen 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A839B51D-C2BD-3B28-3374-AFF47DA4A79B}"/>
              </a:ext>
            </a:extLst>
          </p:cNvPr>
          <p:cNvCxnSpPr>
            <a:cxnSpLocks/>
          </p:cNvCxnSpPr>
          <p:nvPr/>
        </p:nvCxnSpPr>
        <p:spPr>
          <a:xfrm flipV="1">
            <a:off x="2448232" y="1799303"/>
            <a:ext cx="914398" cy="211393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E0B0B829-D927-F004-A26B-60A57AEF3D37}"/>
              </a:ext>
            </a:extLst>
          </p:cNvPr>
          <p:cNvSpPr txBox="1"/>
          <p:nvPr/>
        </p:nvSpPr>
        <p:spPr>
          <a:xfrm>
            <a:off x="3453581" y="1646060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beschut tegen de vijand </a:t>
            </a:r>
          </a:p>
        </p:txBody>
      </p:sp>
    </p:spTree>
    <p:extLst>
      <p:ext uri="{BB962C8B-B14F-4D97-AF65-F5344CB8AC3E}">
        <p14:creationId xmlns:p14="http://schemas.microsoft.com/office/powerpoint/2010/main" val="26984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281CA-7082-7EA5-BBFE-8A971F4A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6E63D-9DBF-7F24-335F-DF4B11F8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C5FEF0-E038-68B5-466D-FF58D531E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53A781E-AEE4-8DA8-ADCC-C7627E7B1813}"/>
              </a:ext>
            </a:extLst>
          </p:cNvPr>
          <p:cNvSpPr/>
          <p:nvPr/>
        </p:nvSpPr>
        <p:spPr>
          <a:xfrm>
            <a:off x="41777" y="221258"/>
            <a:ext cx="122141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Hoe zou het leven in de loopgraven zijn? </a:t>
            </a:r>
          </a:p>
        </p:txBody>
      </p:sp>
      <p:pic>
        <p:nvPicPr>
          <p:cNvPr id="2050" name="Picture 2" descr="Loopgraven | Historiek">
            <a:extLst>
              <a:ext uri="{FF2B5EF4-FFF2-40B4-BE49-F238E27FC236}">
                <a16:creationId xmlns:a16="http://schemas.microsoft.com/office/drawing/2014/main" id="{6C75ED1B-4BA3-A8DB-E7CF-048B2709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3" y="1834555"/>
            <a:ext cx="5392994" cy="392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 I: Het leven in de loopgraven - Wikiwijs Maken">
            <a:extLst>
              <a:ext uri="{FF2B5EF4-FFF2-40B4-BE49-F238E27FC236}">
                <a16:creationId xmlns:a16="http://schemas.microsoft.com/office/drawing/2014/main" id="{0D961F9F-5B4F-64A6-D2FD-997C2596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12" y="1825625"/>
            <a:ext cx="6122234" cy="392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45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9DEDD-1F46-4F34-4B28-A48ECE335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F391529-6D8B-A4D5-77E9-53BE7C9D1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3" y="365125"/>
            <a:ext cx="5138021" cy="343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Loopgraaf - Wikipedia">
            <a:extLst>
              <a:ext uri="{FF2B5EF4-FFF2-40B4-BE49-F238E27FC236}">
                <a16:creationId xmlns:a16="http://schemas.microsoft.com/office/drawing/2014/main" id="{62383749-4126-6457-8E65-D0CB58E8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26" y="381498"/>
            <a:ext cx="4471643" cy="341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anse soldaten in loopgraaf / French soldiers in a trench… | Flickr">
            <a:extLst>
              <a:ext uri="{FF2B5EF4-FFF2-40B4-BE49-F238E27FC236}">
                <a16:creationId xmlns:a16="http://schemas.microsoft.com/office/drawing/2014/main" id="{95C6A2AE-5751-0E18-764E-39577209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9317"/>
            <a:ext cx="4080385" cy="29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04F0AEA-03F4-7367-B391-7A9C0089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Picture 2" descr="Het verhaal van Vlaanderen - Nieuwe reeks vanaf 1 januari - Trailer | VRT  MAX">
            <a:hlinkClick r:id="rId6"/>
            <a:extLst>
              <a:ext uri="{FF2B5EF4-FFF2-40B4-BE49-F238E27FC236}">
                <a16:creationId xmlns:a16="http://schemas.microsoft.com/office/drawing/2014/main" id="{3C96AF22-7B0B-4344-4DAF-C1916594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26" y="3957816"/>
            <a:ext cx="4780211" cy="26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5953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3CCE7-9A99-0A8A-BFBE-BC8C7B5D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C9557-91C7-8B49-4B84-F09A61A7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oorlog…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90C4527-7A18-CFD2-C34B-78C8709CB7C7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loopgraven 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3525D9D7-3D1D-D947-41B4-0A1D594B4F45}"/>
              </a:ext>
            </a:extLst>
          </p:cNvPr>
          <p:cNvCxnSpPr/>
          <p:nvPr/>
        </p:nvCxnSpPr>
        <p:spPr>
          <a:xfrm>
            <a:off x="2448232" y="2168012"/>
            <a:ext cx="870154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8D697CAD-B77F-1A28-C633-01A9925EED57}"/>
              </a:ext>
            </a:extLst>
          </p:cNvPr>
          <p:cNvSpPr txBox="1"/>
          <p:nvPr/>
        </p:nvSpPr>
        <p:spPr>
          <a:xfrm>
            <a:off x="3453581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zich beschermen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02B4DB3-6FDA-42F1-F71C-91ED02B19CF0}"/>
              </a:ext>
            </a:extLst>
          </p:cNvPr>
          <p:cNvCxnSpPr>
            <a:cxnSpLocks/>
          </p:cNvCxnSpPr>
          <p:nvPr/>
        </p:nvCxnSpPr>
        <p:spPr>
          <a:xfrm>
            <a:off x="1192162" y="2402232"/>
            <a:ext cx="1256070" cy="65068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9E8FBA43-04CF-FC6A-1A61-B53DDB0B11AE}"/>
              </a:ext>
            </a:extLst>
          </p:cNvPr>
          <p:cNvSpPr txBox="1"/>
          <p:nvPr/>
        </p:nvSpPr>
        <p:spPr>
          <a:xfrm>
            <a:off x="2477728" y="2933685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koud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142F100-D719-C58F-C2BB-C2AD4F982D4F}"/>
              </a:ext>
            </a:extLst>
          </p:cNvPr>
          <p:cNvSpPr txBox="1"/>
          <p:nvPr/>
        </p:nvSpPr>
        <p:spPr>
          <a:xfrm>
            <a:off x="2477728" y="328364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water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FFE45D8-370B-3D46-2843-DAFCADA161EA}"/>
              </a:ext>
            </a:extLst>
          </p:cNvPr>
          <p:cNvSpPr txBox="1"/>
          <p:nvPr/>
        </p:nvSpPr>
        <p:spPr>
          <a:xfrm>
            <a:off x="2462980" y="3659175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weinig eten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8B0288A-675B-3D9C-AC36-55D209229FB7}"/>
              </a:ext>
            </a:extLst>
          </p:cNvPr>
          <p:cNvSpPr txBox="1"/>
          <p:nvPr/>
        </p:nvSpPr>
        <p:spPr>
          <a:xfrm>
            <a:off x="2448232" y="400293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stinken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3480B2F-AC74-E29F-4D63-F19ABD6B157B}"/>
              </a:ext>
            </a:extLst>
          </p:cNvPr>
          <p:cNvSpPr txBox="1"/>
          <p:nvPr/>
        </p:nvSpPr>
        <p:spPr>
          <a:xfrm>
            <a:off x="2448232" y="4358169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rust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0DB534F-613C-0F70-DC37-3B17F9DB7CCB}"/>
              </a:ext>
            </a:extLst>
          </p:cNvPr>
          <p:cNvSpPr txBox="1"/>
          <p:nvPr/>
        </p:nvSpPr>
        <p:spPr>
          <a:xfrm>
            <a:off x="2448232" y="4701925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altijd angst</a:t>
            </a:r>
          </a:p>
        </p:txBody>
      </p:sp>
    </p:spTree>
    <p:extLst>
      <p:ext uri="{BB962C8B-B14F-4D97-AF65-F5344CB8AC3E}">
        <p14:creationId xmlns:p14="http://schemas.microsoft.com/office/powerpoint/2010/main" val="66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552B0-F0AA-CDC7-9A5E-A7F56B1B5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738B3-45B3-6D28-46DD-8D7910C9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oorlog…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6B4E70B-89E4-F636-CDC6-BF88E9B2507C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loopgraven 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4E055EB7-F3E6-FD43-82DE-D02D38917DC4}"/>
              </a:ext>
            </a:extLst>
          </p:cNvPr>
          <p:cNvCxnSpPr/>
          <p:nvPr/>
        </p:nvCxnSpPr>
        <p:spPr>
          <a:xfrm>
            <a:off x="2448232" y="2168012"/>
            <a:ext cx="870154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9E05BB4-B32D-938B-DF95-08B2C415886A}"/>
              </a:ext>
            </a:extLst>
          </p:cNvPr>
          <p:cNvSpPr txBox="1"/>
          <p:nvPr/>
        </p:nvSpPr>
        <p:spPr>
          <a:xfrm>
            <a:off x="3453581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zich beschermen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5835467-7C84-D35A-CEA4-2312A072A5FA}"/>
              </a:ext>
            </a:extLst>
          </p:cNvPr>
          <p:cNvCxnSpPr>
            <a:cxnSpLocks/>
          </p:cNvCxnSpPr>
          <p:nvPr/>
        </p:nvCxnSpPr>
        <p:spPr>
          <a:xfrm>
            <a:off x="1192162" y="2402232"/>
            <a:ext cx="1256070" cy="65068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811B65BB-E5B7-6D32-C460-C65E8B4A90D6}"/>
              </a:ext>
            </a:extLst>
          </p:cNvPr>
          <p:cNvSpPr txBox="1"/>
          <p:nvPr/>
        </p:nvSpPr>
        <p:spPr>
          <a:xfrm>
            <a:off x="2477728" y="2933685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koud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CF4D122-2D9B-8BD8-B621-ED627C50CBC4}"/>
              </a:ext>
            </a:extLst>
          </p:cNvPr>
          <p:cNvSpPr txBox="1"/>
          <p:nvPr/>
        </p:nvSpPr>
        <p:spPr>
          <a:xfrm>
            <a:off x="2477728" y="328364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water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4EEB672-04A7-D583-7645-099D45621888}"/>
              </a:ext>
            </a:extLst>
          </p:cNvPr>
          <p:cNvSpPr txBox="1"/>
          <p:nvPr/>
        </p:nvSpPr>
        <p:spPr>
          <a:xfrm>
            <a:off x="2462980" y="3659175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weinig eten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A22DB17-08E2-6239-1C56-F7F112541D0B}"/>
              </a:ext>
            </a:extLst>
          </p:cNvPr>
          <p:cNvSpPr txBox="1"/>
          <p:nvPr/>
        </p:nvSpPr>
        <p:spPr>
          <a:xfrm>
            <a:off x="2448232" y="400293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stinken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9E9390C-6A16-2B30-C72F-84C34E7407CF}"/>
              </a:ext>
            </a:extLst>
          </p:cNvPr>
          <p:cNvSpPr/>
          <p:nvPr/>
        </p:nvSpPr>
        <p:spPr>
          <a:xfrm>
            <a:off x="5604387" y="1006673"/>
            <a:ext cx="64450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Voor wie was </a:t>
            </a:r>
            <a:b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dit nog zwaar?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F4B355-2922-F846-8AA9-15A902AA30AC}"/>
              </a:ext>
            </a:extLst>
          </p:cNvPr>
          <p:cNvSpPr txBox="1"/>
          <p:nvPr/>
        </p:nvSpPr>
        <p:spPr>
          <a:xfrm>
            <a:off x="2411360" y="505159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familie moeten missen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D6CC4CC-F292-D80E-D191-DB946D6F374B}"/>
              </a:ext>
            </a:extLst>
          </p:cNvPr>
          <p:cNvSpPr txBox="1"/>
          <p:nvPr/>
        </p:nvSpPr>
        <p:spPr>
          <a:xfrm>
            <a:off x="2448232" y="4358169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rust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240521E-338F-5F14-2F63-DE8416CD8E9B}"/>
              </a:ext>
            </a:extLst>
          </p:cNvPr>
          <p:cNvSpPr txBox="1"/>
          <p:nvPr/>
        </p:nvSpPr>
        <p:spPr>
          <a:xfrm>
            <a:off x="2448232" y="4701925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altijd angst</a:t>
            </a:r>
          </a:p>
        </p:txBody>
      </p:sp>
      <p:pic>
        <p:nvPicPr>
          <p:cNvPr id="11" name="Picture 2" descr="Het verhaal van Vlaanderen - Nieuwe reeks vanaf 1 januari - Trailer | VRT  MAX">
            <a:hlinkClick r:id="rId3"/>
            <a:extLst>
              <a:ext uri="{FF2B5EF4-FFF2-40B4-BE49-F238E27FC236}">
                <a16:creationId xmlns:a16="http://schemas.microsoft.com/office/drawing/2014/main" id="{F556D04B-A482-3239-F4EE-A4E66DD7E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359" y="2855069"/>
            <a:ext cx="4780211" cy="26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0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05C51-3C52-DFE0-3C99-324D7BC9D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7B92A-5F9A-66F2-B12A-4F13CB3F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oorlog…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028B26-77E6-D1C9-9F62-5B331D408A68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loopgraven 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095BC7C5-7C16-D92E-C704-6654EE00D607}"/>
              </a:ext>
            </a:extLst>
          </p:cNvPr>
          <p:cNvCxnSpPr/>
          <p:nvPr/>
        </p:nvCxnSpPr>
        <p:spPr>
          <a:xfrm>
            <a:off x="2448232" y="2168012"/>
            <a:ext cx="870154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3777193E-1B9D-D7DF-3BAC-843F601A0D46}"/>
              </a:ext>
            </a:extLst>
          </p:cNvPr>
          <p:cNvSpPr txBox="1"/>
          <p:nvPr/>
        </p:nvSpPr>
        <p:spPr>
          <a:xfrm>
            <a:off x="3453581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zich beschermen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5783596A-0998-DE99-D052-A761045FA6C0}"/>
              </a:ext>
            </a:extLst>
          </p:cNvPr>
          <p:cNvCxnSpPr>
            <a:cxnSpLocks/>
          </p:cNvCxnSpPr>
          <p:nvPr/>
        </p:nvCxnSpPr>
        <p:spPr>
          <a:xfrm>
            <a:off x="1192162" y="2402232"/>
            <a:ext cx="66367" cy="76763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8618DC84-E7DA-48F2-8002-850F1CBD84A9}"/>
              </a:ext>
            </a:extLst>
          </p:cNvPr>
          <p:cNvSpPr txBox="1"/>
          <p:nvPr/>
        </p:nvSpPr>
        <p:spPr>
          <a:xfrm>
            <a:off x="1258529" y="328364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koud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83BF336-3A0E-A379-CDD5-6338113977EC}"/>
              </a:ext>
            </a:extLst>
          </p:cNvPr>
          <p:cNvSpPr txBox="1"/>
          <p:nvPr/>
        </p:nvSpPr>
        <p:spPr>
          <a:xfrm>
            <a:off x="1258529" y="3633599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water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9EC7A9E-DA22-A3F1-EAB4-3636E8AC9353}"/>
              </a:ext>
            </a:extLst>
          </p:cNvPr>
          <p:cNvSpPr txBox="1"/>
          <p:nvPr/>
        </p:nvSpPr>
        <p:spPr>
          <a:xfrm>
            <a:off x="1243781" y="400913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weinig eten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AB5B490-BDF2-5625-C1F4-ACF6A2D58CED}"/>
              </a:ext>
            </a:extLst>
          </p:cNvPr>
          <p:cNvSpPr txBox="1"/>
          <p:nvPr/>
        </p:nvSpPr>
        <p:spPr>
          <a:xfrm>
            <a:off x="1229033" y="4352888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stinken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3930374F-9F44-7D34-FD44-E46FA53F36E0}"/>
              </a:ext>
            </a:extLst>
          </p:cNvPr>
          <p:cNvCxnSpPr>
            <a:cxnSpLocks/>
          </p:cNvCxnSpPr>
          <p:nvPr/>
        </p:nvCxnSpPr>
        <p:spPr>
          <a:xfrm>
            <a:off x="2089355" y="2375113"/>
            <a:ext cx="664293" cy="493137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35C944B1-D1C9-B758-56EE-701CD72E84A5}"/>
              </a:ext>
            </a:extLst>
          </p:cNvPr>
          <p:cNvSpPr txBox="1"/>
          <p:nvPr/>
        </p:nvSpPr>
        <p:spPr>
          <a:xfrm>
            <a:off x="2898057" y="2723574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proberen meer en meer land veroveren 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FF13ECF-E033-D394-29BD-DAAB9DD46027}"/>
              </a:ext>
            </a:extLst>
          </p:cNvPr>
          <p:cNvCxnSpPr>
            <a:cxnSpLocks/>
          </p:cNvCxnSpPr>
          <p:nvPr/>
        </p:nvCxnSpPr>
        <p:spPr>
          <a:xfrm>
            <a:off x="7756422" y="2897301"/>
            <a:ext cx="605913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E41D30C6-98ED-92CF-CE9C-11A76EB00F03}"/>
              </a:ext>
            </a:extLst>
          </p:cNvPr>
          <p:cNvSpPr txBox="1"/>
          <p:nvPr/>
        </p:nvSpPr>
        <p:spPr>
          <a:xfrm>
            <a:off x="8362335" y="2717635"/>
            <a:ext cx="355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leverde 3 jaar lang niets op 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243C6BE-FAAC-E840-C4DE-36367ADB0E4C}"/>
              </a:ext>
            </a:extLst>
          </p:cNvPr>
          <p:cNvSpPr txBox="1"/>
          <p:nvPr/>
        </p:nvSpPr>
        <p:spPr>
          <a:xfrm>
            <a:off x="1155290" y="535950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familie moeten missen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41C2CE5-BD05-609D-1005-95493EF2D537}"/>
              </a:ext>
            </a:extLst>
          </p:cNvPr>
          <p:cNvSpPr txBox="1"/>
          <p:nvPr/>
        </p:nvSpPr>
        <p:spPr>
          <a:xfrm>
            <a:off x="1192162" y="4666080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rust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DB9032B-AD99-CEA0-7158-24310A7123F4}"/>
              </a:ext>
            </a:extLst>
          </p:cNvPr>
          <p:cNvSpPr txBox="1"/>
          <p:nvPr/>
        </p:nvSpPr>
        <p:spPr>
          <a:xfrm>
            <a:off x="1192162" y="500983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altijd angst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1041A32-35F5-23FE-86F6-51D339BF8F88}"/>
              </a:ext>
            </a:extLst>
          </p:cNvPr>
          <p:cNvSpPr txBox="1"/>
          <p:nvPr/>
        </p:nvSpPr>
        <p:spPr>
          <a:xfrm>
            <a:off x="4277033" y="308213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botsen tegen prikkeldraad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45BF533-84F8-0AE6-EC27-562351A717D0}"/>
              </a:ext>
            </a:extLst>
          </p:cNvPr>
          <p:cNvSpPr txBox="1"/>
          <p:nvPr/>
        </p:nvSpPr>
        <p:spPr>
          <a:xfrm>
            <a:off x="4277033" y="3461347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doodgeschoten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23963AE-13C7-1B43-F127-9373A7649DA1}"/>
              </a:ext>
            </a:extLst>
          </p:cNvPr>
          <p:cNvSpPr txBox="1"/>
          <p:nvPr/>
        </p:nvSpPr>
        <p:spPr>
          <a:xfrm>
            <a:off x="4277033" y="388032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gewond</a:t>
            </a:r>
          </a:p>
        </p:txBody>
      </p:sp>
    </p:spTree>
    <p:extLst>
      <p:ext uri="{BB962C8B-B14F-4D97-AF65-F5344CB8AC3E}">
        <p14:creationId xmlns:p14="http://schemas.microsoft.com/office/powerpoint/2010/main" val="33349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4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3FD3E-63CC-13A8-7377-6A652132C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1DC85-AB0E-3D80-DEE5-CFF9211C1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oorlog… </a:t>
            </a:r>
          </a:p>
        </p:txBody>
      </p:sp>
      <p:pic>
        <p:nvPicPr>
          <p:cNvPr id="5122" name="Picture 2" descr="De militaire hospitalen | 2014-18">
            <a:extLst>
              <a:ext uri="{FF2B5EF4-FFF2-40B4-BE49-F238E27FC236}">
                <a16:creationId xmlns:a16="http://schemas.microsoft.com/office/drawing/2014/main" id="{B267E102-F455-75C0-E05F-FE2ABD292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85349"/>
            <a:ext cx="6006606" cy="43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oms genezen, dikwijls verlichten, altijd troosten': Belgische  verpleegsters tijdens de Eerste Wereldoorlog | Scriptiebank">
            <a:extLst>
              <a:ext uri="{FF2B5EF4-FFF2-40B4-BE49-F238E27FC236}">
                <a16:creationId xmlns:a16="http://schemas.microsoft.com/office/drawing/2014/main" id="{11A454CE-BE8F-02A1-7355-365048B6E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3" y="1690688"/>
            <a:ext cx="5189746" cy="39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B95EE23-44F4-EC0F-A17B-D9A7257463C0}"/>
              </a:ext>
            </a:extLst>
          </p:cNvPr>
          <p:cNvSpPr/>
          <p:nvPr/>
        </p:nvSpPr>
        <p:spPr>
          <a:xfrm>
            <a:off x="5604387" y="1006673"/>
            <a:ext cx="64450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</a:t>
            </a:r>
            <a:r>
              <a:rPr lang="nl-NL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</a:rPr>
              <a:t>t zien we hier? </a:t>
            </a:r>
            <a:endParaRPr lang="nl-NL" sz="48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501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5BF5F-5EDB-58BD-BB79-D40ADE903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616CC-9C88-3E88-3948-39CA76E0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oorlog…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9299210-E687-3259-4111-ED8149C1CB2A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loopgraven 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339E12B-8C85-B400-7BE6-9390A1F912EF}"/>
              </a:ext>
            </a:extLst>
          </p:cNvPr>
          <p:cNvCxnSpPr/>
          <p:nvPr/>
        </p:nvCxnSpPr>
        <p:spPr>
          <a:xfrm>
            <a:off x="2448232" y="2168012"/>
            <a:ext cx="870154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BA442C3D-B1D7-4424-E607-6CE8F5881331}"/>
              </a:ext>
            </a:extLst>
          </p:cNvPr>
          <p:cNvSpPr txBox="1"/>
          <p:nvPr/>
        </p:nvSpPr>
        <p:spPr>
          <a:xfrm>
            <a:off x="3453581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zich beschermen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E1328365-4591-E605-AB4E-7CE5569CE6ED}"/>
              </a:ext>
            </a:extLst>
          </p:cNvPr>
          <p:cNvCxnSpPr>
            <a:cxnSpLocks/>
          </p:cNvCxnSpPr>
          <p:nvPr/>
        </p:nvCxnSpPr>
        <p:spPr>
          <a:xfrm>
            <a:off x="1192162" y="2402232"/>
            <a:ext cx="66367" cy="76763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900AED49-8ACF-5FDE-F214-13DE06BC33C9}"/>
              </a:ext>
            </a:extLst>
          </p:cNvPr>
          <p:cNvSpPr txBox="1"/>
          <p:nvPr/>
        </p:nvSpPr>
        <p:spPr>
          <a:xfrm>
            <a:off x="1258529" y="328364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koud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DE12123-FCA9-FA5B-E893-DE3EC11D341F}"/>
              </a:ext>
            </a:extLst>
          </p:cNvPr>
          <p:cNvSpPr txBox="1"/>
          <p:nvPr/>
        </p:nvSpPr>
        <p:spPr>
          <a:xfrm>
            <a:off x="1258529" y="3633599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water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E20C65F-48B1-17E3-F311-682508312FE8}"/>
              </a:ext>
            </a:extLst>
          </p:cNvPr>
          <p:cNvSpPr txBox="1"/>
          <p:nvPr/>
        </p:nvSpPr>
        <p:spPr>
          <a:xfrm>
            <a:off x="1243781" y="400913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weinig eten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317EE8F-3552-1E90-B6C8-FD51D9571E8D}"/>
              </a:ext>
            </a:extLst>
          </p:cNvPr>
          <p:cNvSpPr txBox="1"/>
          <p:nvPr/>
        </p:nvSpPr>
        <p:spPr>
          <a:xfrm>
            <a:off x="1229033" y="4352888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stinken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BA9FEB9-5699-786E-25B2-B0BFFC4A6DB6}"/>
              </a:ext>
            </a:extLst>
          </p:cNvPr>
          <p:cNvCxnSpPr>
            <a:cxnSpLocks/>
          </p:cNvCxnSpPr>
          <p:nvPr/>
        </p:nvCxnSpPr>
        <p:spPr>
          <a:xfrm>
            <a:off x="2089355" y="2375113"/>
            <a:ext cx="664293" cy="493137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5076475F-4B8C-501D-5065-C2ACED6F2FD3}"/>
              </a:ext>
            </a:extLst>
          </p:cNvPr>
          <p:cNvSpPr txBox="1"/>
          <p:nvPr/>
        </p:nvSpPr>
        <p:spPr>
          <a:xfrm>
            <a:off x="2898057" y="2723574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proberen meer en meer land veroveren 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29441A7-842F-BB91-2B65-71D099AEE303}"/>
              </a:ext>
            </a:extLst>
          </p:cNvPr>
          <p:cNvCxnSpPr>
            <a:cxnSpLocks/>
          </p:cNvCxnSpPr>
          <p:nvPr/>
        </p:nvCxnSpPr>
        <p:spPr>
          <a:xfrm>
            <a:off x="7756422" y="2897301"/>
            <a:ext cx="605913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9F69F4E1-1A60-1091-47EC-5DB07D82B173}"/>
              </a:ext>
            </a:extLst>
          </p:cNvPr>
          <p:cNvSpPr txBox="1"/>
          <p:nvPr/>
        </p:nvSpPr>
        <p:spPr>
          <a:xfrm>
            <a:off x="8362335" y="2717635"/>
            <a:ext cx="355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leverde 3 jaar lang niets op 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652B538-C7DD-7BAF-D5B0-562611F6C409}"/>
              </a:ext>
            </a:extLst>
          </p:cNvPr>
          <p:cNvSpPr txBox="1"/>
          <p:nvPr/>
        </p:nvSpPr>
        <p:spPr>
          <a:xfrm>
            <a:off x="1155290" y="535950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familie moeten missen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4AC2585-3A1F-C1EF-EF39-44C4341F5349}"/>
              </a:ext>
            </a:extLst>
          </p:cNvPr>
          <p:cNvSpPr txBox="1"/>
          <p:nvPr/>
        </p:nvSpPr>
        <p:spPr>
          <a:xfrm>
            <a:off x="1192162" y="4666080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rust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19CBA96-BFCA-DD8A-129E-EACEF4B5A0BE}"/>
              </a:ext>
            </a:extLst>
          </p:cNvPr>
          <p:cNvSpPr txBox="1"/>
          <p:nvPr/>
        </p:nvSpPr>
        <p:spPr>
          <a:xfrm>
            <a:off x="1192162" y="500983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altijd angst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062263A7-82E7-1BD1-6E5B-C8193A298E76}"/>
              </a:ext>
            </a:extLst>
          </p:cNvPr>
          <p:cNvSpPr txBox="1"/>
          <p:nvPr/>
        </p:nvSpPr>
        <p:spPr>
          <a:xfrm>
            <a:off x="4277033" y="308213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botsen tegen prikkeldraad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D3FC1B0E-E1F4-4A7A-BCFE-631209C48068}"/>
              </a:ext>
            </a:extLst>
          </p:cNvPr>
          <p:cNvSpPr txBox="1"/>
          <p:nvPr/>
        </p:nvSpPr>
        <p:spPr>
          <a:xfrm>
            <a:off x="4277033" y="3461347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doodgeschoten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F125771-8E3B-7667-A67C-43BD6F7CBBFB}"/>
              </a:ext>
            </a:extLst>
          </p:cNvPr>
          <p:cNvSpPr txBox="1"/>
          <p:nvPr/>
        </p:nvSpPr>
        <p:spPr>
          <a:xfrm>
            <a:off x="4277033" y="388032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gewond</a:t>
            </a:r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5FFCA671-5F8A-C55D-A069-A3601B88183D}"/>
              </a:ext>
            </a:extLst>
          </p:cNvPr>
          <p:cNvCxnSpPr>
            <a:cxnSpLocks/>
          </p:cNvCxnSpPr>
          <p:nvPr/>
        </p:nvCxnSpPr>
        <p:spPr>
          <a:xfrm>
            <a:off x="5689189" y="4100111"/>
            <a:ext cx="1670254" cy="505705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64135126-3A86-46CE-EAD5-1C506F638B49}"/>
              </a:ext>
            </a:extLst>
          </p:cNvPr>
          <p:cNvSpPr txBox="1"/>
          <p:nvPr/>
        </p:nvSpPr>
        <p:spPr>
          <a:xfrm>
            <a:off x="7470051" y="4508397"/>
            <a:ext cx="186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veldhospitaal 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26556668-7691-376F-02B8-67C688EE9ACD}"/>
              </a:ext>
            </a:extLst>
          </p:cNvPr>
          <p:cNvSpPr txBox="1"/>
          <p:nvPr/>
        </p:nvSpPr>
        <p:spPr>
          <a:xfrm>
            <a:off x="9146454" y="4514412"/>
            <a:ext cx="27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Lijssenthoek </a:t>
            </a:r>
          </a:p>
        </p:txBody>
      </p:sp>
    </p:spTree>
    <p:extLst>
      <p:ext uri="{BB962C8B-B14F-4D97-AF65-F5344CB8AC3E}">
        <p14:creationId xmlns:p14="http://schemas.microsoft.com/office/powerpoint/2010/main" val="22315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9F328-DF3B-7E78-2D3D-6A1D4E40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6B708-2539-DE48-3BF8-ECF8D2E2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oorlog…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D259776-817F-9079-584E-A6209AF7ACD9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loopgraven 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733BC9B-69A0-8130-40A3-641BC70C6172}"/>
              </a:ext>
            </a:extLst>
          </p:cNvPr>
          <p:cNvCxnSpPr/>
          <p:nvPr/>
        </p:nvCxnSpPr>
        <p:spPr>
          <a:xfrm>
            <a:off x="2448232" y="2168012"/>
            <a:ext cx="870154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B6AD809B-75A6-DA98-A8EB-A92B1EEE057B}"/>
              </a:ext>
            </a:extLst>
          </p:cNvPr>
          <p:cNvSpPr txBox="1"/>
          <p:nvPr/>
        </p:nvSpPr>
        <p:spPr>
          <a:xfrm>
            <a:off x="3453581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zich beschermen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A6B8A4C0-E935-F54B-32D3-4D0108A0443E}"/>
              </a:ext>
            </a:extLst>
          </p:cNvPr>
          <p:cNvCxnSpPr>
            <a:cxnSpLocks/>
          </p:cNvCxnSpPr>
          <p:nvPr/>
        </p:nvCxnSpPr>
        <p:spPr>
          <a:xfrm>
            <a:off x="1192162" y="2402232"/>
            <a:ext cx="66367" cy="76763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FC9B1407-8431-D552-FB9C-7553046F86F3}"/>
              </a:ext>
            </a:extLst>
          </p:cNvPr>
          <p:cNvSpPr txBox="1"/>
          <p:nvPr/>
        </p:nvSpPr>
        <p:spPr>
          <a:xfrm>
            <a:off x="1258529" y="328364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koud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9FFCDA1-8E6D-7089-00B5-FEAE6ED93437}"/>
              </a:ext>
            </a:extLst>
          </p:cNvPr>
          <p:cNvSpPr txBox="1"/>
          <p:nvPr/>
        </p:nvSpPr>
        <p:spPr>
          <a:xfrm>
            <a:off x="1258529" y="3633599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water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1F5441E-CADD-FDBB-1ACC-905B35D6DC99}"/>
              </a:ext>
            </a:extLst>
          </p:cNvPr>
          <p:cNvSpPr txBox="1"/>
          <p:nvPr/>
        </p:nvSpPr>
        <p:spPr>
          <a:xfrm>
            <a:off x="1243781" y="400913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weinig eten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C69B2C2-BA43-95A9-47AD-B298208A2B6E}"/>
              </a:ext>
            </a:extLst>
          </p:cNvPr>
          <p:cNvSpPr txBox="1"/>
          <p:nvPr/>
        </p:nvSpPr>
        <p:spPr>
          <a:xfrm>
            <a:off x="1229033" y="4352888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stinken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9FBC5F6A-9230-3848-8CDB-EA3CA31B0300}"/>
              </a:ext>
            </a:extLst>
          </p:cNvPr>
          <p:cNvCxnSpPr>
            <a:cxnSpLocks/>
          </p:cNvCxnSpPr>
          <p:nvPr/>
        </p:nvCxnSpPr>
        <p:spPr>
          <a:xfrm>
            <a:off x="2089355" y="2375113"/>
            <a:ext cx="664293" cy="493137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2BD6ED4A-1F5C-E531-FFBF-B05206BFDFE0}"/>
              </a:ext>
            </a:extLst>
          </p:cNvPr>
          <p:cNvSpPr txBox="1"/>
          <p:nvPr/>
        </p:nvSpPr>
        <p:spPr>
          <a:xfrm>
            <a:off x="2898057" y="2723574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proberen meer en meer land veroveren 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65359E3-4567-8C38-F8C9-F3CFFB53C721}"/>
              </a:ext>
            </a:extLst>
          </p:cNvPr>
          <p:cNvCxnSpPr>
            <a:cxnSpLocks/>
          </p:cNvCxnSpPr>
          <p:nvPr/>
        </p:nvCxnSpPr>
        <p:spPr>
          <a:xfrm>
            <a:off x="7756422" y="2897301"/>
            <a:ext cx="605913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6B19EB17-29D4-ED39-B116-32356887DA1C}"/>
              </a:ext>
            </a:extLst>
          </p:cNvPr>
          <p:cNvSpPr txBox="1"/>
          <p:nvPr/>
        </p:nvSpPr>
        <p:spPr>
          <a:xfrm>
            <a:off x="8362335" y="2717635"/>
            <a:ext cx="355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leverde 3 jaar lang niets op 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1A8A7CF7-AF46-312A-1A8D-74E6F5749418}"/>
              </a:ext>
            </a:extLst>
          </p:cNvPr>
          <p:cNvSpPr txBox="1"/>
          <p:nvPr/>
        </p:nvSpPr>
        <p:spPr>
          <a:xfrm>
            <a:off x="1155290" y="535950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familie moeten missen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DB634C0-3021-DAB4-A0F7-8016654D4A3D}"/>
              </a:ext>
            </a:extLst>
          </p:cNvPr>
          <p:cNvSpPr txBox="1"/>
          <p:nvPr/>
        </p:nvSpPr>
        <p:spPr>
          <a:xfrm>
            <a:off x="1192162" y="4666080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rust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BAB81BE-F382-EE6D-E470-310E5B771933}"/>
              </a:ext>
            </a:extLst>
          </p:cNvPr>
          <p:cNvSpPr txBox="1"/>
          <p:nvPr/>
        </p:nvSpPr>
        <p:spPr>
          <a:xfrm>
            <a:off x="1192162" y="500983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altijd angst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9FB29299-10D8-742C-CA04-BC892A510002}"/>
              </a:ext>
            </a:extLst>
          </p:cNvPr>
          <p:cNvSpPr txBox="1"/>
          <p:nvPr/>
        </p:nvSpPr>
        <p:spPr>
          <a:xfrm>
            <a:off x="4277033" y="308213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botsen tegen prikkeldraad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63E66F0E-5D64-C909-B492-9E34F36C814C}"/>
              </a:ext>
            </a:extLst>
          </p:cNvPr>
          <p:cNvSpPr txBox="1"/>
          <p:nvPr/>
        </p:nvSpPr>
        <p:spPr>
          <a:xfrm>
            <a:off x="4277033" y="3461347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doodgeschoten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95C0C845-9883-C2EB-F149-45856C40F192}"/>
              </a:ext>
            </a:extLst>
          </p:cNvPr>
          <p:cNvSpPr txBox="1"/>
          <p:nvPr/>
        </p:nvSpPr>
        <p:spPr>
          <a:xfrm>
            <a:off x="4277033" y="388032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gewond</a:t>
            </a:r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19E9432D-EDCA-B6A2-553A-56BA5D3BB1A7}"/>
              </a:ext>
            </a:extLst>
          </p:cNvPr>
          <p:cNvCxnSpPr>
            <a:cxnSpLocks/>
          </p:cNvCxnSpPr>
          <p:nvPr/>
        </p:nvCxnSpPr>
        <p:spPr>
          <a:xfrm>
            <a:off x="5689189" y="4100111"/>
            <a:ext cx="1670254" cy="505705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E7519A5D-74B4-B60A-7CE5-C2AB1D00F87D}"/>
              </a:ext>
            </a:extLst>
          </p:cNvPr>
          <p:cNvSpPr txBox="1"/>
          <p:nvPr/>
        </p:nvSpPr>
        <p:spPr>
          <a:xfrm>
            <a:off x="7470051" y="4508397"/>
            <a:ext cx="186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veldhospitaal 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B4B1A75E-B2C7-8406-DF18-8C905189A7CA}"/>
              </a:ext>
            </a:extLst>
          </p:cNvPr>
          <p:cNvSpPr txBox="1"/>
          <p:nvPr/>
        </p:nvSpPr>
        <p:spPr>
          <a:xfrm>
            <a:off x="9146454" y="4514412"/>
            <a:ext cx="27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Lijssenthoek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EF825B3-2100-92A4-275A-C4BE8A3D2D03}"/>
              </a:ext>
            </a:extLst>
          </p:cNvPr>
          <p:cNvSpPr txBox="1"/>
          <p:nvPr/>
        </p:nvSpPr>
        <p:spPr>
          <a:xfrm>
            <a:off x="7278321" y="4881027"/>
            <a:ext cx="499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soldaten zo goed mogelijk verzorgen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785BD2-A2A9-E720-077A-BFEE56AF14B2}"/>
              </a:ext>
            </a:extLst>
          </p:cNvPr>
          <p:cNvSpPr txBox="1"/>
          <p:nvPr/>
        </p:nvSpPr>
        <p:spPr>
          <a:xfrm>
            <a:off x="7278320" y="5224783"/>
            <a:ext cx="499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vele sterven 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4DEAFB4-8B88-BB99-5486-975101FE48F2}"/>
              </a:ext>
            </a:extLst>
          </p:cNvPr>
          <p:cNvSpPr txBox="1"/>
          <p:nvPr/>
        </p:nvSpPr>
        <p:spPr>
          <a:xfrm>
            <a:off x="7642730" y="5642615"/>
            <a:ext cx="499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* eerst netjes begraven 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8AC5961-6CF6-E102-9BB2-7A5D6E7276BC}"/>
              </a:ext>
            </a:extLst>
          </p:cNvPr>
          <p:cNvSpPr txBox="1"/>
          <p:nvPr/>
        </p:nvSpPr>
        <p:spPr>
          <a:xfrm>
            <a:off x="7642730" y="6051789"/>
            <a:ext cx="499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* massagraf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EB6E4-D3DC-10D5-8F7E-EB3B2179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Het begin…</a:t>
            </a:r>
          </a:p>
        </p:txBody>
      </p:sp>
      <p:sp>
        <p:nvSpPr>
          <p:cNvPr id="4" name="AutoShape 2" descr="10 Facts About Archduke Franz Ferdinand | History Hit">
            <a:extLst>
              <a:ext uri="{FF2B5EF4-FFF2-40B4-BE49-F238E27FC236}">
                <a16:creationId xmlns:a16="http://schemas.microsoft.com/office/drawing/2014/main" id="{114EDC92-4354-E7A2-4D52-4F49888B7A1C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9C0575-8F57-F471-04BB-0C1D6A256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15" y="1825624"/>
            <a:ext cx="3542071" cy="354207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0E29F4-C07E-B789-91F0-141483E1284B}"/>
              </a:ext>
            </a:extLst>
          </p:cNvPr>
          <p:cNvSpPr txBox="1"/>
          <p:nvPr/>
        </p:nvSpPr>
        <p:spPr>
          <a:xfrm>
            <a:off x="1517853" y="5449163"/>
            <a:ext cx="280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Frans Ferdinand </a:t>
            </a:r>
            <a:b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troonopvolger keizer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A5997E-EAF9-EF11-A008-87026F8A47D0}"/>
              </a:ext>
            </a:extLst>
          </p:cNvPr>
          <p:cNvSpPr txBox="1"/>
          <p:nvPr/>
        </p:nvSpPr>
        <p:spPr>
          <a:xfrm>
            <a:off x="1517853" y="6095494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Oostenrijk - Hongarije</a:t>
            </a:r>
          </a:p>
        </p:txBody>
      </p:sp>
      <p:pic>
        <p:nvPicPr>
          <p:cNvPr id="1028" name="Picture 4" descr="Geweer - Wikipedia">
            <a:extLst>
              <a:ext uri="{FF2B5EF4-FFF2-40B4-BE49-F238E27FC236}">
                <a16:creationId xmlns:a16="http://schemas.microsoft.com/office/drawing/2014/main" id="{87344ABA-4C5C-D3C8-042E-8FD27741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5734" y="1874279"/>
            <a:ext cx="5233654" cy="34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97BB5DE-42FB-244E-2F48-A428537A2141}"/>
              </a:ext>
            </a:extLst>
          </p:cNvPr>
          <p:cNvSpPr txBox="1"/>
          <p:nvPr/>
        </p:nvSpPr>
        <p:spPr>
          <a:xfrm>
            <a:off x="6655208" y="5470311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Serviër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3ADF13F-1A37-DB26-394F-27A5C0777E5B}"/>
              </a:ext>
            </a:extLst>
          </p:cNvPr>
          <p:cNvSpPr txBox="1"/>
          <p:nvPr/>
        </p:nvSpPr>
        <p:spPr>
          <a:xfrm>
            <a:off x="1763663" y="1480721"/>
            <a:ext cx="464820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700" b="1" dirty="0">
                <a:solidFill>
                  <a:srgbClr val="FF0000"/>
                </a:solidFill>
                <a:latin typeface="Arial Narrow" panose="020B0606020202030204" pitchFamily="34" charset="0"/>
              </a:rPr>
              <a:t>X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A108C7D-D467-F18B-7BC7-71056C88E7D6}"/>
              </a:ext>
            </a:extLst>
          </p:cNvPr>
          <p:cNvSpPr txBox="1"/>
          <p:nvPr/>
        </p:nvSpPr>
        <p:spPr>
          <a:xfrm>
            <a:off x="3631545" y="3011884"/>
            <a:ext cx="24644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28 JUNI 1914 </a:t>
            </a:r>
          </a:p>
        </p:txBody>
      </p:sp>
    </p:spTree>
    <p:extLst>
      <p:ext uri="{BB962C8B-B14F-4D97-AF65-F5344CB8AC3E}">
        <p14:creationId xmlns:p14="http://schemas.microsoft.com/office/powerpoint/2010/main" val="34280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15AF-ABD7-2D34-DDCC-C7B950D06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1A215-8FF5-6B7B-69EA-3013B33E6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oorlog…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D23F43-8BCF-125D-D5A3-CBDC20B0385B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loopgraven 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355667CA-8BEC-DAB8-6C5A-7F1351AAFBB0}"/>
              </a:ext>
            </a:extLst>
          </p:cNvPr>
          <p:cNvCxnSpPr/>
          <p:nvPr/>
        </p:nvCxnSpPr>
        <p:spPr>
          <a:xfrm>
            <a:off x="2448232" y="2168012"/>
            <a:ext cx="870154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EA0D8208-D0F5-2F86-7C1B-13863702C773}"/>
              </a:ext>
            </a:extLst>
          </p:cNvPr>
          <p:cNvSpPr txBox="1"/>
          <p:nvPr/>
        </p:nvSpPr>
        <p:spPr>
          <a:xfrm>
            <a:off x="3453581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zich beschermen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6A2C471-F1CF-FA52-020E-F0A554BF693D}"/>
              </a:ext>
            </a:extLst>
          </p:cNvPr>
          <p:cNvCxnSpPr>
            <a:cxnSpLocks/>
          </p:cNvCxnSpPr>
          <p:nvPr/>
        </p:nvCxnSpPr>
        <p:spPr>
          <a:xfrm>
            <a:off x="1192162" y="2402232"/>
            <a:ext cx="66367" cy="76763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F92F3984-F68A-C4F0-9818-50F53AC0359F}"/>
              </a:ext>
            </a:extLst>
          </p:cNvPr>
          <p:cNvSpPr txBox="1"/>
          <p:nvPr/>
        </p:nvSpPr>
        <p:spPr>
          <a:xfrm>
            <a:off x="1258529" y="328364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koud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456907A-35B1-375A-3AF1-E5716C0194CA}"/>
              </a:ext>
            </a:extLst>
          </p:cNvPr>
          <p:cNvSpPr txBox="1"/>
          <p:nvPr/>
        </p:nvSpPr>
        <p:spPr>
          <a:xfrm>
            <a:off x="1258529" y="3633599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water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7BBF8B5-62EB-FC46-4C73-1E50FB84E263}"/>
              </a:ext>
            </a:extLst>
          </p:cNvPr>
          <p:cNvSpPr txBox="1"/>
          <p:nvPr/>
        </p:nvSpPr>
        <p:spPr>
          <a:xfrm>
            <a:off x="1243781" y="400913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weinig eten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EAB22E9-49BA-5F96-0CC1-550816951791}"/>
              </a:ext>
            </a:extLst>
          </p:cNvPr>
          <p:cNvSpPr txBox="1"/>
          <p:nvPr/>
        </p:nvSpPr>
        <p:spPr>
          <a:xfrm>
            <a:off x="1229033" y="4352888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stinken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E7C018F-571C-87F7-7197-942ADFEBF427}"/>
              </a:ext>
            </a:extLst>
          </p:cNvPr>
          <p:cNvCxnSpPr>
            <a:cxnSpLocks/>
          </p:cNvCxnSpPr>
          <p:nvPr/>
        </p:nvCxnSpPr>
        <p:spPr>
          <a:xfrm>
            <a:off x="2089355" y="2375113"/>
            <a:ext cx="664293" cy="493137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E92781FE-E0F9-796C-7CB9-5EC03074E98B}"/>
              </a:ext>
            </a:extLst>
          </p:cNvPr>
          <p:cNvSpPr txBox="1"/>
          <p:nvPr/>
        </p:nvSpPr>
        <p:spPr>
          <a:xfrm>
            <a:off x="2898057" y="2723574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proberen meer en meer land veroveren 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5B975E9-8978-C667-DD05-61CFDAA942A8}"/>
              </a:ext>
            </a:extLst>
          </p:cNvPr>
          <p:cNvCxnSpPr>
            <a:cxnSpLocks/>
          </p:cNvCxnSpPr>
          <p:nvPr/>
        </p:nvCxnSpPr>
        <p:spPr>
          <a:xfrm>
            <a:off x="7756422" y="2897301"/>
            <a:ext cx="605913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665E6F76-BA00-EDFC-015C-42C02F845AB9}"/>
              </a:ext>
            </a:extLst>
          </p:cNvPr>
          <p:cNvSpPr txBox="1"/>
          <p:nvPr/>
        </p:nvSpPr>
        <p:spPr>
          <a:xfrm>
            <a:off x="8362335" y="2717635"/>
            <a:ext cx="355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leverde 3 jaar lang niets op 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79DC5FC-F4D7-3EDC-A2CD-0182E6DAB56C}"/>
              </a:ext>
            </a:extLst>
          </p:cNvPr>
          <p:cNvSpPr txBox="1"/>
          <p:nvPr/>
        </p:nvSpPr>
        <p:spPr>
          <a:xfrm>
            <a:off x="1155290" y="535950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familie moeten missen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A528D96-ECAC-E962-B3A1-AD4A03FD988F}"/>
              </a:ext>
            </a:extLst>
          </p:cNvPr>
          <p:cNvSpPr txBox="1"/>
          <p:nvPr/>
        </p:nvSpPr>
        <p:spPr>
          <a:xfrm>
            <a:off x="1192162" y="4666080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geen rust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CF6E3FF0-A54B-478F-B6F2-627E6AB085D7}"/>
              </a:ext>
            </a:extLst>
          </p:cNvPr>
          <p:cNvSpPr txBox="1"/>
          <p:nvPr/>
        </p:nvSpPr>
        <p:spPr>
          <a:xfrm>
            <a:off x="1192162" y="500983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altijd angst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2A1FC48-AE32-35A5-325B-2E02B3A4866E}"/>
              </a:ext>
            </a:extLst>
          </p:cNvPr>
          <p:cNvSpPr txBox="1"/>
          <p:nvPr/>
        </p:nvSpPr>
        <p:spPr>
          <a:xfrm>
            <a:off x="4277033" y="3082132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botsen tegen prikkeldraad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4367D15-B149-4C1A-20DA-3012AC1A6BB4}"/>
              </a:ext>
            </a:extLst>
          </p:cNvPr>
          <p:cNvSpPr txBox="1"/>
          <p:nvPr/>
        </p:nvSpPr>
        <p:spPr>
          <a:xfrm>
            <a:off x="4277033" y="3461347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doodgeschoten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EC29BD5-4E0C-E7CC-9B94-0CA6D3A4B96B}"/>
              </a:ext>
            </a:extLst>
          </p:cNvPr>
          <p:cNvSpPr txBox="1"/>
          <p:nvPr/>
        </p:nvSpPr>
        <p:spPr>
          <a:xfrm>
            <a:off x="4277033" y="388032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gewond</a:t>
            </a:r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5F536F5C-7D92-B769-9713-74F1B7566722}"/>
              </a:ext>
            </a:extLst>
          </p:cNvPr>
          <p:cNvCxnSpPr>
            <a:cxnSpLocks/>
          </p:cNvCxnSpPr>
          <p:nvPr/>
        </p:nvCxnSpPr>
        <p:spPr>
          <a:xfrm>
            <a:off x="5689189" y="4100111"/>
            <a:ext cx="1670254" cy="505705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8B7EFDF8-2715-6462-71D5-55383CC5FD3B}"/>
              </a:ext>
            </a:extLst>
          </p:cNvPr>
          <p:cNvSpPr txBox="1"/>
          <p:nvPr/>
        </p:nvSpPr>
        <p:spPr>
          <a:xfrm>
            <a:off x="7470051" y="4508397"/>
            <a:ext cx="186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veldhospitaal 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284BF8EE-61C9-4F70-5466-22EAED2E34CD}"/>
              </a:ext>
            </a:extLst>
          </p:cNvPr>
          <p:cNvSpPr txBox="1"/>
          <p:nvPr/>
        </p:nvSpPr>
        <p:spPr>
          <a:xfrm>
            <a:off x="9146454" y="4514412"/>
            <a:ext cx="27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nl-BE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Lijssenthoek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20656C7E-B47F-CA89-4499-DD5CF73E59C6}"/>
              </a:ext>
            </a:extLst>
          </p:cNvPr>
          <p:cNvCxnSpPr>
            <a:cxnSpLocks/>
          </p:cNvCxnSpPr>
          <p:nvPr/>
        </p:nvCxnSpPr>
        <p:spPr>
          <a:xfrm>
            <a:off x="9823656" y="4936125"/>
            <a:ext cx="159774" cy="48910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FBF78D62-BB9E-6E13-408F-086F47F1C11A}"/>
              </a:ext>
            </a:extLst>
          </p:cNvPr>
          <p:cNvSpPr txBox="1"/>
          <p:nvPr/>
        </p:nvSpPr>
        <p:spPr>
          <a:xfrm>
            <a:off x="9254608" y="5525302"/>
            <a:ext cx="27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Britse begraafplaats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3F3E918-CDDD-ADCD-C7B5-3233D5FB6AB1}"/>
              </a:ext>
            </a:extLst>
          </p:cNvPr>
          <p:cNvSpPr txBox="1"/>
          <p:nvPr/>
        </p:nvSpPr>
        <p:spPr>
          <a:xfrm>
            <a:off x="5592093" y="6218436"/>
            <a:ext cx="27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nl-BE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Langemark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4135563B-BD5B-B110-9A39-B0F1C7228EDD}"/>
              </a:ext>
            </a:extLst>
          </p:cNvPr>
          <p:cNvCxnSpPr>
            <a:cxnSpLocks/>
          </p:cNvCxnSpPr>
          <p:nvPr/>
        </p:nvCxnSpPr>
        <p:spPr>
          <a:xfrm>
            <a:off x="7470051" y="6403102"/>
            <a:ext cx="707929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C0F7B9B3-D96A-5759-C0B1-D949F134237B}"/>
              </a:ext>
            </a:extLst>
          </p:cNvPr>
          <p:cNvSpPr txBox="1"/>
          <p:nvPr/>
        </p:nvSpPr>
        <p:spPr>
          <a:xfrm>
            <a:off x="8288594" y="6189279"/>
            <a:ext cx="27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Duitse begraafplaats</a:t>
            </a:r>
          </a:p>
        </p:txBody>
      </p:sp>
    </p:spTree>
    <p:extLst>
      <p:ext uri="{BB962C8B-B14F-4D97-AF65-F5344CB8AC3E}">
        <p14:creationId xmlns:p14="http://schemas.microsoft.com/office/powerpoint/2010/main" val="309197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0" grpId="0"/>
      <p:bldP spid="30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F4D5C-BDCF-232B-2600-73BC5A07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DA015-0E01-7DDD-F309-EBD4E712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4DB284-4AC9-B82C-FD8E-49AC70514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F362963-E917-CAF2-23CD-DD9FDF38DFB5}"/>
              </a:ext>
            </a:extLst>
          </p:cNvPr>
          <p:cNvSpPr/>
          <p:nvPr/>
        </p:nvSpPr>
        <p:spPr>
          <a:xfrm>
            <a:off x="41777" y="221258"/>
            <a:ext cx="122141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Hoe eindigt het? </a:t>
            </a:r>
            <a:b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Wanneer eindigt het? </a:t>
            </a:r>
          </a:p>
        </p:txBody>
      </p:sp>
      <p:pic>
        <p:nvPicPr>
          <p:cNvPr id="5" name="Picture 2" descr="Hoe het Rode Leger nazi-Duitsland overwon | Solidair">
            <a:extLst>
              <a:ext uri="{FF2B5EF4-FFF2-40B4-BE49-F238E27FC236}">
                <a16:creationId xmlns:a16="http://schemas.microsoft.com/office/drawing/2014/main" id="{240297DE-526B-A9FA-F78E-FAD6B557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67" y="2048340"/>
            <a:ext cx="5873545" cy="39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31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105AB-6FD6-DB5A-2D37-6EC610A1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Hoe het eindigt 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04F212-E101-C297-4182-5E7DD46DBCA1}"/>
              </a:ext>
            </a:extLst>
          </p:cNvPr>
          <p:cNvSpPr txBox="1"/>
          <p:nvPr/>
        </p:nvSpPr>
        <p:spPr>
          <a:xfrm>
            <a:off x="857988" y="2742913"/>
            <a:ext cx="34178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11 november 1918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9EC8902-97FC-59A8-F413-7D3A1F855320}"/>
              </a:ext>
            </a:extLst>
          </p:cNvPr>
          <p:cNvSpPr txBox="1"/>
          <p:nvPr/>
        </p:nvSpPr>
        <p:spPr>
          <a:xfrm>
            <a:off x="838200" y="3610150"/>
            <a:ext cx="316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Duitsland geeft zich over!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34C419F-8FE8-6B2C-AE44-602A03ADC1D7}"/>
              </a:ext>
            </a:extLst>
          </p:cNvPr>
          <p:cNvSpPr txBox="1"/>
          <p:nvPr/>
        </p:nvSpPr>
        <p:spPr>
          <a:xfrm>
            <a:off x="959876" y="4144296"/>
            <a:ext cx="331592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chemeClr val="bg1"/>
                </a:solidFill>
              </a:rPr>
              <a:t>WAPENSTILSTAND</a:t>
            </a:r>
            <a:r>
              <a:rPr lang="nl-BE" b="1" dirty="0"/>
              <a:t> 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FD1E78E6-5B59-F9F9-02DB-ADD8B68F9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2" descr="Het verhaal van Vlaanderen - Nieuwe reeks vanaf 1 januari - Trailer | VRT  MAX">
            <a:hlinkClick r:id="rId3"/>
            <a:extLst>
              <a:ext uri="{FF2B5EF4-FFF2-40B4-BE49-F238E27FC236}">
                <a16:creationId xmlns:a16="http://schemas.microsoft.com/office/drawing/2014/main" id="{204B0331-9E8B-F32A-D3AB-235B40FA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56357"/>
            <a:ext cx="4780211" cy="26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BF4E9-9B07-0B48-2BEE-6E99781FB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0EEB2-B7CC-6DF3-D0BD-B52CE58D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Na de oorlog…</a:t>
            </a:r>
          </a:p>
        </p:txBody>
      </p:sp>
      <p:pic>
        <p:nvPicPr>
          <p:cNvPr id="3" name="Picture 2" descr="Het verhaal van Vlaanderen - Nieuwe reeks vanaf 1 januari - Trailer | VRT  MAX">
            <a:hlinkClick r:id="rId3"/>
            <a:extLst>
              <a:ext uri="{FF2B5EF4-FFF2-40B4-BE49-F238E27FC236}">
                <a16:creationId xmlns:a16="http://schemas.microsoft.com/office/drawing/2014/main" id="{B6D32604-8294-7C78-7A6E-AACABE48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524" y="2789990"/>
            <a:ext cx="4780211" cy="26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40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008F-A8EC-460B-3286-00535447C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1E478-DDA3-B73E-48E5-19B1EAA9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E973D6-0437-7848-DA83-220BC8CD1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2C9D3EC-2371-0FCC-3A8E-63956B22939C}"/>
              </a:ext>
            </a:extLst>
          </p:cNvPr>
          <p:cNvSpPr/>
          <p:nvPr/>
        </p:nvSpPr>
        <p:spPr>
          <a:xfrm>
            <a:off x="-886529" y="2121448"/>
            <a:ext cx="756839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Wat nu!? </a:t>
            </a:r>
            <a:b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Waarom moeten </a:t>
            </a:r>
            <a:b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wij daarover leren? </a:t>
            </a:r>
          </a:p>
        </p:txBody>
      </p:sp>
      <p:pic>
        <p:nvPicPr>
          <p:cNvPr id="6" name="Picture 4" descr="Vector Poppy Flowers | Poppy flower drawing, Poppy flower art, Poppy drawing">
            <a:extLst>
              <a:ext uri="{FF2B5EF4-FFF2-40B4-BE49-F238E27FC236}">
                <a16:creationId xmlns:a16="http://schemas.microsoft.com/office/drawing/2014/main" id="{4E6D5C99-05D3-CA71-8B5A-AA4929E9F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37" y="2729356"/>
            <a:ext cx="65401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96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1ADE2-FC9D-5FAA-3344-BF7881A1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En nu…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DE56E0A-450B-9F52-B397-241A3AEE4E74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Wereld is sindsdien (een beetje) veranderd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E7CA723-4FF7-53DF-613C-966F54E78BF8}"/>
              </a:ext>
            </a:extLst>
          </p:cNvPr>
          <p:cNvSpPr txBox="1"/>
          <p:nvPr/>
        </p:nvSpPr>
        <p:spPr>
          <a:xfrm>
            <a:off x="1310886" y="2410340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laat die gruwelijke oorlog niet voor niks geweest zijn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819A6F1-8AFC-BEB7-5288-F89CB842143C}"/>
              </a:ext>
            </a:extLst>
          </p:cNvPr>
          <p:cNvSpPr txBox="1"/>
          <p:nvPr/>
        </p:nvSpPr>
        <p:spPr>
          <a:xfrm>
            <a:off x="1310886" y="2779672"/>
            <a:ext cx="1028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laten we onthouden dat ze niet veel land hebben kunnen veroveren met geweld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E5DCE84-38C8-B9C9-983F-5DC7DDCD4CEE}"/>
              </a:ext>
            </a:extLst>
          </p:cNvPr>
          <p:cNvSpPr txBox="1"/>
          <p:nvPr/>
        </p:nvSpPr>
        <p:spPr>
          <a:xfrm>
            <a:off x="989612" y="3528914"/>
            <a:ext cx="1170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laat die kleine oorlogjes op de speelplaats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geweld/pesten/ elkaar pijn doen heeft geen zin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C57F949-4A98-8E59-7C50-5B72C47E269F}"/>
              </a:ext>
            </a:extLst>
          </p:cNvPr>
          <p:cNvSpPr txBox="1"/>
          <p:nvPr/>
        </p:nvSpPr>
        <p:spPr>
          <a:xfrm>
            <a:off x="1310886" y="3154293"/>
            <a:ext cx="1028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laat die duizenden soldaten niet voor niks hebben afgezien </a:t>
            </a:r>
          </a:p>
        </p:txBody>
      </p:sp>
    </p:spTree>
    <p:extLst>
      <p:ext uri="{BB962C8B-B14F-4D97-AF65-F5344CB8AC3E}">
        <p14:creationId xmlns:p14="http://schemas.microsoft.com/office/powerpoint/2010/main" val="256381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6492D-B85B-0046-B29D-A061E299D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DF822-45CE-ACD7-D101-7FA02785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En nu…</a:t>
            </a:r>
          </a:p>
        </p:txBody>
      </p:sp>
      <p:pic>
        <p:nvPicPr>
          <p:cNvPr id="3" name="Picture 2" descr="Ieper: de Menenpoort -">
            <a:extLst>
              <a:ext uri="{FF2B5EF4-FFF2-40B4-BE49-F238E27FC236}">
                <a16:creationId xmlns:a16="http://schemas.microsoft.com/office/drawing/2014/main" id="{35A10FF5-051F-2A48-C538-A4E976C9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1" y="2032465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ast Post - Toerisme Ieper - Alle info voor jouw bezoek">
            <a:extLst>
              <a:ext uri="{FF2B5EF4-FFF2-40B4-BE49-F238E27FC236}">
                <a16:creationId xmlns:a16="http://schemas.microsoft.com/office/drawing/2014/main" id="{2B84A2AF-9BC3-2867-23BC-D3B3B45C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95" y="589935"/>
            <a:ext cx="4635064" cy="30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6BFEB1-D3D2-A8D8-AFF2-3D3299049638}"/>
              </a:ext>
            </a:extLst>
          </p:cNvPr>
          <p:cNvSpPr txBox="1"/>
          <p:nvPr/>
        </p:nvSpPr>
        <p:spPr>
          <a:xfrm>
            <a:off x="3229896" y="1427644"/>
            <a:ext cx="254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chemeClr val="accent5">
                    <a:lumMod val="75000"/>
                  </a:schemeClr>
                </a:solidFill>
              </a:rPr>
              <a:t>VROEGER</a:t>
            </a:r>
            <a:r>
              <a:rPr lang="nl-BE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CEC1B55-B7CD-F14F-F4A8-3F328DFF33B5}"/>
              </a:ext>
            </a:extLst>
          </p:cNvPr>
          <p:cNvSpPr txBox="1"/>
          <p:nvPr/>
        </p:nvSpPr>
        <p:spPr>
          <a:xfrm>
            <a:off x="8544232" y="68203"/>
            <a:ext cx="216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chemeClr val="accent5">
                    <a:lumMod val="75000"/>
                  </a:schemeClr>
                </a:solidFill>
              </a:rPr>
              <a:t>NU</a:t>
            </a:r>
            <a:r>
              <a:rPr lang="nl-BE" b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2052" name="Picture 4" descr="Menenpoort - Wikipedia">
            <a:extLst>
              <a:ext uri="{FF2B5EF4-FFF2-40B4-BE49-F238E27FC236}">
                <a16:creationId xmlns:a16="http://schemas.microsoft.com/office/drawing/2014/main" id="{6F89ECA7-2BA5-C26F-7271-EA116BE4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142" y="3743634"/>
            <a:ext cx="4635063" cy="29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F86FDC7-788F-0ED9-6EF8-CAD10AB17E85}"/>
              </a:ext>
            </a:extLst>
          </p:cNvPr>
          <p:cNvSpPr txBox="1"/>
          <p:nvPr/>
        </p:nvSpPr>
        <p:spPr>
          <a:xfrm>
            <a:off x="7720777" y="3531820"/>
            <a:ext cx="387882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</a:rPr>
              <a:t>MENENPOORT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3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D95C-5D7C-E424-5D90-D7705707C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F6B0B-11B0-3820-383C-55B182FD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En nu… </a:t>
            </a:r>
          </a:p>
        </p:txBody>
      </p:sp>
      <p:pic>
        <p:nvPicPr>
          <p:cNvPr id="2050" name="Picture 2" descr="Last Post - Toerisme Ieper - Alle info voor jouw bezoek">
            <a:extLst>
              <a:ext uri="{FF2B5EF4-FFF2-40B4-BE49-F238E27FC236}">
                <a16:creationId xmlns:a16="http://schemas.microsoft.com/office/drawing/2014/main" id="{68449900-BE22-3E82-EC4E-D86E80BF1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5" y="2281003"/>
            <a:ext cx="4635064" cy="30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DC9ADC0-A79B-8E3F-F502-A3CBEB92034E}"/>
              </a:ext>
            </a:extLst>
          </p:cNvPr>
          <p:cNvSpPr txBox="1"/>
          <p:nvPr/>
        </p:nvSpPr>
        <p:spPr>
          <a:xfrm>
            <a:off x="741913" y="5372950"/>
            <a:ext cx="387882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</a:rPr>
              <a:t>MENENPOORT</a:t>
            </a:r>
            <a:r>
              <a:rPr lang="nl-BE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6B3DA0C-4160-66C9-278A-0E646E471C02}"/>
              </a:ext>
            </a:extLst>
          </p:cNvPr>
          <p:cNvSpPr txBox="1"/>
          <p:nvPr/>
        </p:nvSpPr>
        <p:spPr>
          <a:xfrm>
            <a:off x="6901402" y="372202"/>
            <a:ext cx="702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Last Post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6B56416-7B5D-6EA8-AC42-B12409AE276B}"/>
              </a:ext>
            </a:extLst>
          </p:cNvPr>
          <p:cNvSpPr txBox="1"/>
          <p:nvPr/>
        </p:nvSpPr>
        <p:spPr>
          <a:xfrm>
            <a:off x="5357738" y="1104065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</a:t>
            </a:r>
            <a:r>
              <a:rPr lang="nl-BE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sinds 1929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elke dag om 20.00 uur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B095E36-BD1D-477C-41CF-C1C31E92022A}"/>
              </a:ext>
            </a:extLst>
          </p:cNvPr>
          <p:cNvSpPr txBox="1"/>
          <p:nvPr/>
        </p:nvSpPr>
        <p:spPr>
          <a:xfrm>
            <a:off x="5333157" y="2213084"/>
            <a:ext cx="702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ter nagedachtenis van 54.900 soldaten die niet werden geïdentificeerd of teruggevonden </a:t>
            </a:r>
          </a:p>
        </p:txBody>
      </p:sp>
      <p:pic>
        <p:nvPicPr>
          <p:cNvPr id="11" name="Last Post Ieper Ypres">
            <a:hlinkClick r:id="" action="ppaction://media"/>
            <a:extLst>
              <a:ext uri="{FF2B5EF4-FFF2-40B4-BE49-F238E27FC236}">
                <a16:creationId xmlns:a16="http://schemas.microsoft.com/office/drawing/2014/main" id="{4E4482AD-D11A-1C60-CE27-D632334CA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1262" y="4630993"/>
            <a:ext cx="4011561" cy="225650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6BC5556-B48B-368E-03C0-FBBF406B15CA}"/>
              </a:ext>
            </a:extLst>
          </p:cNvPr>
          <p:cNvSpPr txBox="1"/>
          <p:nvPr/>
        </p:nvSpPr>
        <p:spPr>
          <a:xfrm>
            <a:off x="5333157" y="3262618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op 11 november – 11.00 uur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speciale Last Post 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3D9F82F-0FD5-478B-1BE0-800C9B4FAB85}"/>
              </a:ext>
            </a:extLst>
          </p:cNvPr>
          <p:cNvSpPr txBox="1"/>
          <p:nvPr/>
        </p:nvSpPr>
        <p:spPr>
          <a:xfrm>
            <a:off x="6188563" y="1448514"/>
            <a:ext cx="7022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meer dan 30.000 keer weerklok de Last Post in Ieper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DF30B32-3390-8DFD-93DE-ADD209A6CF37}"/>
              </a:ext>
            </a:extLst>
          </p:cNvPr>
          <p:cNvSpPr txBox="1"/>
          <p:nvPr/>
        </p:nvSpPr>
        <p:spPr>
          <a:xfrm>
            <a:off x="5333157" y="1776620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</a:t>
            </a:r>
            <a:r>
              <a:rPr lang="nl-BE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vroeger: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 Het is het einde van de dag’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8C37510-62B2-1630-14EA-1981E2EA994B}"/>
              </a:ext>
            </a:extLst>
          </p:cNvPr>
          <p:cNvSpPr txBox="1"/>
          <p:nvPr/>
        </p:nvSpPr>
        <p:spPr>
          <a:xfrm>
            <a:off x="5333157" y="2862048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nooit een applaus uit respect voor de overledenen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510403C-E0B9-5F54-4962-D0EB674B3BA7}"/>
              </a:ext>
            </a:extLst>
          </p:cNvPr>
          <p:cNvSpPr txBox="1"/>
          <p:nvPr/>
        </p:nvSpPr>
        <p:spPr>
          <a:xfrm>
            <a:off x="5357738" y="3605575"/>
            <a:ext cx="702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altijd 1 minuut stilte – ter nagedachtenis van al de gesneuvelde tijdens een oorlog </a:t>
            </a:r>
          </a:p>
        </p:txBody>
      </p:sp>
    </p:spTree>
    <p:extLst>
      <p:ext uri="{BB962C8B-B14F-4D97-AF65-F5344CB8AC3E}">
        <p14:creationId xmlns:p14="http://schemas.microsoft.com/office/powerpoint/2010/main" val="221212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3" grpId="0"/>
      <p:bldP spid="5" grpId="0"/>
      <p:bldP spid="7" grpId="0"/>
      <p:bldP spid="8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5880A-BBA3-6807-844C-164FB2B77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E65A7-ACFE-8E1E-FB1A-DE3E965D5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85B664-2579-6822-BBBB-52E946ECB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23B462B-43E4-AB3B-C8A0-B0BA6AF07C28}"/>
              </a:ext>
            </a:extLst>
          </p:cNvPr>
          <p:cNvSpPr/>
          <p:nvPr/>
        </p:nvSpPr>
        <p:spPr>
          <a:xfrm>
            <a:off x="0" y="365125"/>
            <a:ext cx="103115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Waarom staan deze bloemen symbool voor WOI? </a:t>
            </a:r>
          </a:p>
        </p:txBody>
      </p:sp>
      <p:pic>
        <p:nvPicPr>
          <p:cNvPr id="6" name="Picture 4" descr="Vector Poppy Flowers | Poppy flower drawing, Poppy flower art, Poppy drawing">
            <a:extLst>
              <a:ext uri="{FF2B5EF4-FFF2-40B4-BE49-F238E27FC236}">
                <a16:creationId xmlns:a16="http://schemas.microsoft.com/office/drawing/2014/main" id="{6B1029D5-CF2B-C138-8431-4BEDC129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37" y="2656622"/>
            <a:ext cx="65401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laproos of 'Poppy' - Symbool Eerste Wereldoorlog | Historiek">
            <a:extLst>
              <a:ext uri="{FF2B5EF4-FFF2-40B4-BE49-F238E27FC236}">
                <a16:creationId xmlns:a16="http://schemas.microsoft.com/office/drawing/2014/main" id="{6A8AE80E-EC84-821B-5587-18A120BC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1" y="2811106"/>
            <a:ext cx="4773826" cy="300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662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083DC-73BB-3327-6B57-A0BF926D6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8497FB-C531-986F-B45D-E10AC0D3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Symbool wereldoorlog I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856627-CBB4-ABC5-F562-A933A1EA3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4" descr="Vector Poppy Flowers | Poppy flower drawing, Poppy flower art, Poppy drawing">
            <a:extLst>
              <a:ext uri="{FF2B5EF4-FFF2-40B4-BE49-F238E27FC236}">
                <a16:creationId xmlns:a16="http://schemas.microsoft.com/office/drawing/2014/main" id="{44D8597B-B7E7-F8C8-C170-151C3B2A6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37" y="2729356"/>
            <a:ext cx="65401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BE1DC52-8EC2-14BF-602A-6F399138EA57}"/>
              </a:ext>
            </a:extLst>
          </p:cNvPr>
          <p:cNvSpPr txBox="1"/>
          <p:nvPr/>
        </p:nvSpPr>
        <p:spPr>
          <a:xfrm>
            <a:off x="838200" y="2005781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Klaproos of </a:t>
            </a:r>
            <a:r>
              <a:rPr lang="nl-B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poppy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43CA663-F6DA-D006-11F5-EA4F5EF974CE}"/>
              </a:ext>
            </a:extLst>
          </p:cNvPr>
          <p:cNvSpPr txBox="1"/>
          <p:nvPr/>
        </p:nvSpPr>
        <p:spPr>
          <a:xfrm>
            <a:off x="1801762" y="2457646"/>
            <a:ext cx="702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respect voor mensen die gestorven zijn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6FE2FE0-F0D5-87DE-23E6-1B10B09807BE}"/>
              </a:ext>
            </a:extLst>
          </p:cNvPr>
          <p:cNvSpPr txBox="1"/>
          <p:nvPr/>
        </p:nvSpPr>
        <p:spPr>
          <a:xfrm>
            <a:off x="1801762" y="2902137"/>
            <a:ext cx="702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sterke bloem – in de modder, onvruchtbare grond </a:t>
            </a:r>
            <a:b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bloem bleef groeien </a:t>
            </a:r>
          </a:p>
        </p:txBody>
      </p:sp>
    </p:spTree>
    <p:extLst>
      <p:ext uri="{BB962C8B-B14F-4D97-AF65-F5344CB8AC3E}">
        <p14:creationId xmlns:p14="http://schemas.microsoft.com/office/powerpoint/2010/main" val="365644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82BD5-85D7-88CB-12B6-43ACD968D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8A32F-6FED-E87B-049B-970CA365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Het begin…</a:t>
            </a:r>
          </a:p>
        </p:txBody>
      </p:sp>
      <p:sp>
        <p:nvSpPr>
          <p:cNvPr id="4" name="AutoShape 2" descr="10 Facts About Archduke Franz Ferdinand | History Hit">
            <a:extLst>
              <a:ext uri="{FF2B5EF4-FFF2-40B4-BE49-F238E27FC236}">
                <a16:creationId xmlns:a16="http://schemas.microsoft.com/office/drawing/2014/main" id="{017E0891-81C6-760A-5CB3-2EA54318D43C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02661CE-2820-DBD4-9C9C-C341ACE3DBA9}"/>
              </a:ext>
            </a:extLst>
          </p:cNvPr>
          <p:cNvSpPr txBox="1"/>
          <p:nvPr/>
        </p:nvSpPr>
        <p:spPr>
          <a:xfrm>
            <a:off x="1289253" y="3059668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Oostenrijk - Hongarije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6A05BC2-1F15-6306-68A2-261A5CF7D3A5}"/>
              </a:ext>
            </a:extLst>
          </p:cNvPr>
          <p:cNvSpPr txBox="1"/>
          <p:nvPr/>
        </p:nvSpPr>
        <p:spPr>
          <a:xfrm>
            <a:off x="8100553" y="3107174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Servië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36308AD4-FB57-4C6A-2B85-AE1EF4C71FEB}"/>
              </a:ext>
            </a:extLst>
          </p:cNvPr>
          <p:cNvSpPr/>
          <p:nvPr/>
        </p:nvSpPr>
        <p:spPr>
          <a:xfrm>
            <a:off x="4267200" y="2909235"/>
            <a:ext cx="3444240" cy="92154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OORLOG</a:t>
            </a:r>
            <a:r>
              <a:rPr lang="nl-BE" dirty="0"/>
              <a:t>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ADDF47A-4422-9197-3606-25B7CE4E5B50}"/>
              </a:ext>
            </a:extLst>
          </p:cNvPr>
          <p:cNvSpPr txBox="1"/>
          <p:nvPr/>
        </p:nvSpPr>
        <p:spPr>
          <a:xfrm>
            <a:off x="4267200" y="2218661"/>
            <a:ext cx="29753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28 JULI 1914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B67EA5F-0E50-9385-F881-657D26AD092B}"/>
              </a:ext>
            </a:extLst>
          </p:cNvPr>
          <p:cNvSpPr txBox="1"/>
          <p:nvPr/>
        </p:nvSpPr>
        <p:spPr>
          <a:xfrm>
            <a:off x="3952568" y="3667796"/>
            <a:ext cx="493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>
                <a:solidFill>
                  <a:schemeClr val="bg1"/>
                </a:solidFill>
              </a:rPr>
              <a:t>verschillende landen gaan elkaar helpen </a:t>
            </a:r>
          </a:p>
        </p:txBody>
      </p:sp>
    </p:spTree>
    <p:extLst>
      <p:ext uri="{BB962C8B-B14F-4D97-AF65-F5344CB8AC3E}">
        <p14:creationId xmlns:p14="http://schemas.microsoft.com/office/powerpoint/2010/main" val="293856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3319-E3FA-C078-78FF-639F2D981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62A0A-BA12-0DDD-BBAC-457A66036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EE2D77-D5C2-43D1-D8CA-C3724835E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A5881C4-6B45-5A1C-583E-6E1F0C8538DD}"/>
              </a:ext>
            </a:extLst>
          </p:cNvPr>
          <p:cNvSpPr/>
          <p:nvPr/>
        </p:nvSpPr>
        <p:spPr>
          <a:xfrm>
            <a:off x="-208940" y="1327355"/>
            <a:ext cx="90841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Welke landen bij </a:t>
            </a:r>
            <a:b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nl-NL" sz="5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de oorlog betrokken? </a:t>
            </a:r>
          </a:p>
        </p:txBody>
      </p:sp>
      <p:pic>
        <p:nvPicPr>
          <p:cNvPr id="5" name="Picture 4" descr="Vector Poppy Flowers | Poppy flower drawing, Poppy flower art, Poppy drawing">
            <a:extLst>
              <a:ext uri="{FF2B5EF4-FFF2-40B4-BE49-F238E27FC236}">
                <a16:creationId xmlns:a16="http://schemas.microsoft.com/office/drawing/2014/main" id="{F85B10DE-51A5-CFEB-1F3D-1FECA55B5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62" y="3275610"/>
            <a:ext cx="5719078" cy="38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4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F610F-84C9-FA7B-0A48-E25A304AE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2660F-EBA1-D72E-E4AF-0BECAB45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De oorlog…</a:t>
            </a:r>
          </a:p>
        </p:txBody>
      </p:sp>
      <p:sp>
        <p:nvSpPr>
          <p:cNvPr id="4" name="AutoShape 2" descr="10 Facts About Archduke Franz Ferdinand | History Hit">
            <a:extLst>
              <a:ext uri="{FF2B5EF4-FFF2-40B4-BE49-F238E27FC236}">
                <a16:creationId xmlns:a16="http://schemas.microsoft.com/office/drawing/2014/main" id="{BB9F9FFC-B38C-0613-616B-BDABDC454953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939DA37-F474-477C-88DD-1529AB875E2D}"/>
              </a:ext>
            </a:extLst>
          </p:cNvPr>
          <p:cNvSpPr txBox="1"/>
          <p:nvPr/>
        </p:nvSpPr>
        <p:spPr>
          <a:xfrm>
            <a:off x="817305" y="3059668"/>
            <a:ext cx="369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Oostenrijk - Hongarije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C708EA2-0C06-D90F-10A6-0BA44C482827}"/>
              </a:ext>
            </a:extLst>
          </p:cNvPr>
          <p:cNvSpPr txBox="1"/>
          <p:nvPr/>
        </p:nvSpPr>
        <p:spPr>
          <a:xfrm>
            <a:off x="8100553" y="3107174"/>
            <a:ext cx="2802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Servië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80635E6-736E-D165-19B3-43CC45964DDD}"/>
              </a:ext>
            </a:extLst>
          </p:cNvPr>
          <p:cNvSpPr txBox="1"/>
          <p:nvPr/>
        </p:nvSpPr>
        <p:spPr>
          <a:xfrm>
            <a:off x="1308919" y="3520750"/>
            <a:ext cx="2802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Duitsland</a:t>
            </a:r>
            <a:endParaRPr lang="nl-B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22E68E3-B2D8-26B4-D637-1FED67D8B1CD}"/>
              </a:ext>
            </a:extLst>
          </p:cNvPr>
          <p:cNvSpPr txBox="1"/>
          <p:nvPr/>
        </p:nvSpPr>
        <p:spPr>
          <a:xfrm>
            <a:off x="1308919" y="3937588"/>
            <a:ext cx="2802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Turkije</a:t>
            </a:r>
          </a:p>
        </p:txBody>
      </p:sp>
      <p:sp>
        <p:nvSpPr>
          <p:cNvPr id="9" name="Pijl: links/rechts 8">
            <a:extLst>
              <a:ext uri="{FF2B5EF4-FFF2-40B4-BE49-F238E27FC236}">
                <a16:creationId xmlns:a16="http://schemas.microsoft.com/office/drawing/2014/main" id="{4DF9230D-AC71-04EE-3D95-5DDF81310476}"/>
              </a:ext>
            </a:extLst>
          </p:cNvPr>
          <p:cNvSpPr/>
          <p:nvPr/>
        </p:nvSpPr>
        <p:spPr>
          <a:xfrm>
            <a:off x="4468761" y="2787445"/>
            <a:ext cx="3406878" cy="870155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OORLOG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4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74C11-B321-A06F-F930-CD65DC82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DAE18-EEC1-EC49-7C7C-63523F83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Het begin…</a:t>
            </a:r>
          </a:p>
        </p:txBody>
      </p:sp>
      <p:sp>
        <p:nvSpPr>
          <p:cNvPr id="4" name="AutoShape 2" descr="10 Facts About Archduke Franz Ferdinand | History Hit">
            <a:extLst>
              <a:ext uri="{FF2B5EF4-FFF2-40B4-BE49-F238E27FC236}">
                <a16:creationId xmlns:a16="http://schemas.microsoft.com/office/drawing/2014/main" id="{DA38CB69-629E-4338-0169-18C2BF590F14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EAA75BC-104D-8B56-2D2D-4991EF737F9D}"/>
              </a:ext>
            </a:extLst>
          </p:cNvPr>
          <p:cNvSpPr txBox="1"/>
          <p:nvPr/>
        </p:nvSpPr>
        <p:spPr>
          <a:xfrm>
            <a:off x="1289253" y="3059668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Oostenrijk - Hongarije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1003140-2EB3-1979-54B4-9A36384F1C3F}"/>
              </a:ext>
            </a:extLst>
          </p:cNvPr>
          <p:cNvSpPr txBox="1"/>
          <p:nvPr/>
        </p:nvSpPr>
        <p:spPr>
          <a:xfrm>
            <a:off x="8100553" y="3107174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Servië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3CD091A-635B-D689-1B46-8D578FB8EB57}"/>
              </a:ext>
            </a:extLst>
          </p:cNvPr>
          <p:cNvSpPr txBox="1"/>
          <p:nvPr/>
        </p:nvSpPr>
        <p:spPr>
          <a:xfrm>
            <a:off x="1308919" y="3476506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Duitsland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2C7974-8202-9E96-1523-BF5951CE38E5}"/>
              </a:ext>
            </a:extLst>
          </p:cNvPr>
          <p:cNvSpPr txBox="1"/>
          <p:nvPr/>
        </p:nvSpPr>
        <p:spPr>
          <a:xfrm>
            <a:off x="1308919" y="3893344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Turkije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D9FCD00-ED4E-8D4B-5474-1912D6719127}"/>
              </a:ext>
            </a:extLst>
          </p:cNvPr>
          <p:cNvSpPr txBox="1"/>
          <p:nvPr/>
        </p:nvSpPr>
        <p:spPr>
          <a:xfrm>
            <a:off x="1289253" y="2570407"/>
            <a:ext cx="2802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4" name="Pijl: links/rechts 13">
            <a:extLst>
              <a:ext uri="{FF2B5EF4-FFF2-40B4-BE49-F238E27FC236}">
                <a16:creationId xmlns:a16="http://schemas.microsoft.com/office/drawing/2014/main" id="{D045B6CC-B144-D7A8-8113-104B7DC92A26}"/>
              </a:ext>
            </a:extLst>
          </p:cNvPr>
          <p:cNvSpPr/>
          <p:nvPr/>
        </p:nvSpPr>
        <p:spPr>
          <a:xfrm>
            <a:off x="4468761" y="2787445"/>
            <a:ext cx="3406878" cy="870155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OORLOG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8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EC83-C3ED-B819-767E-63F5FEB83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DA6E8-D676-517C-57C5-58638597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AED943-A941-58F7-B041-5CA5E1DAB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9886AA-88D1-1E9B-ABCC-D0716DFF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29" y="315246"/>
            <a:ext cx="8303342" cy="622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3927B0-1903-6A80-43EF-4EECA867DA2C}"/>
              </a:ext>
            </a:extLst>
          </p:cNvPr>
          <p:cNvSpPr txBox="1"/>
          <p:nvPr/>
        </p:nvSpPr>
        <p:spPr>
          <a:xfrm>
            <a:off x="6288956" y="2884474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A097A25-CF7D-8DF1-9EC2-A84A10E42390}"/>
              </a:ext>
            </a:extLst>
          </p:cNvPr>
          <p:cNvSpPr txBox="1"/>
          <p:nvPr/>
        </p:nvSpPr>
        <p:spPr>
          <a:xfrm>
            <a:off x="5118304" y="2148983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C6DA99E-568B-7D55-D5C1-65AE0B2C6357}"/>
              </a:ext>
            </a:extLst>
          </p:cNvPr>
          <p:cNvSpPr txBox="1"/>
          <p:nvPr/>
        </p:nvSpPr>
        <p:spPr>
          <a:xfrm>
            <a:off x="9030313" y="4594876"/>
            <a:ext cx="19553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0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D7C75-8AD2-E5A9-1E70-41B982E4F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360F36-19D7-CBDF-DDC3-5E2ACFA5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Het begin….</a:t>
            </a:r>
          </a:p>
        </p:txBody>
      </p:sp>
      <p:sp>
        <p:nvSpPr>
          <p:cNvPr id="4" name="AutoShape 2" descr="10 Facts About Archduke Franz Ferdinand | History Hit">
            <a:extLst>
              <a:ext uri="{FF2B5EF4-FFF2-40B4-BE49-F238E27FC236}">
                <a16:creationId xmlns:a16="http://schemas.microsoft.com/office/drawing/2014/main" id="{80560183-6ECC-AB42-90D8-65026E497F32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F183B0C-0D86-DC16-A867-46145DC382C0}"/>
              </a:ext>
            </a:extLst>
          </p:cNvPr>
          <p:cNvSpPr txBox="1"/>
          <p:nvPr/>
        </p:nvSpPr>
        <p:spPr>
          <a:xfrm>
            <a:off x="1289253" y="3059668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Oostenrijk - Hongarije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498C504-0659-CC53-FA74-DC64DB8CA773}"/>
              </a:ext>
            </a:extLst>
          </p:cNvPr>
          <p:cNvSpPr txBox="1"/>
          <p:nvPr/>
        </p:nvSpPr>
        <p:spPr>
          <a:xfrm>
            <a:off x="8100553" y="3107174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Servië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388CB91-29C4-B346-DD86-9B0190D33DBA}"/>
              </a:ext>
            </a:extLst>
          </p:cNvPr>
          <p:cNvSpPr txBox="1"/>
          <p:nvPr/>
        </p:nvSpPr>
        <p:spPr>
          <a:xfrm>
            <a:off x="1308919" y="3476506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Duitsland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C4522A4-7663-3A65-025C-35662560A026}"/>
              </a:ext>
            </a:extLst>
          </p:cNvPr>
          <p:cNvSpPr txBox="1"/>
          <p:nvPr/>
        </p:nvSpPr>
        <p:spPr>
          <a:xfrm>
            <a:off x="1308919" y="3893344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Turkije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829DE9-7AC7-D259-7E1D-C617F83C3F7C}"/>
              </a:ext>
            </a:extLst>
          </p:cNvPr>
          <p:cNvSpPr txBox="1"/>
          <p:nvPr/>
        </p:nvSpPr>
        <p:spPr>
          <a:xfrm>
            <a:off x="1289253" y="2570407"/>
            <a:ext cx="2802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6ACB1FD-C19E-D72D-DEEC-C33D746A52F3}"/>
              </a:ext>
            </a:extLst>
          </p:cNvPr>
          <p:cNvSpPr txBox="1"/>
          <p:nvPr/>
        </p:nvSpPr>
        <p:spPr>
          <a:xfrm>
            <a:off x="7233470" y="3524012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Engeland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5E55478-ED7B-AD73-DAD1-882818456EFB}"/>
              </a:ext>
            </a:extLst>
          </p:cNvPr>
          <p:cNvSpPr txBox="1"/>
          <p:nvPr/>
        </p:nvSpPr>
        <p:spPr>
          <a:xfrm>
            <a:off x="7266655" y="3940850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Frankrijk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71A74BF-A5CE-AD66-28DB-0AE571324F93}"/>
              </a:ext>
            </a:extLst>
          </p:cNvPr>
          <p:cNvSpPr txBox="1"/>
          <p:nvPr/>
        </p:nvSpPr>
        <p:spPr>
          <a:xfrm>
            <a:off x="7270651" y="4334046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Verenigde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Staten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CF7123D-47CF-93FE-A1B4-449EF26A9352}"/>
              </a:ext>
            </a:extLst>
          </p:cNvPr>
          <p:cNvSpPr txBox="1"/>
          <p:nvPr/>
        </p:nvSpPr>
        <p:spPr>
          <a:xfrm>
            <a:off x="7305068" y="4728086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Rusland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4AF7BDE-F0B2-781A-2AB6-5A9FC3178CDD}"/>
              </a:ext>
            </a:extLst>
          </p:cNvPr>
          <p:cNvSpPr txBox="1"/>
          <p:nvPr/>
        </p:nvSpPr>
        <p:spPr>
          <a:xfrm>
            <a:off x="7270651" y="2631344"/>
            <a:ext cx="321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GEALLIEERDEN</a:t>
            </a:r>
            <a:r>
              <a:rPr lang="nl-BE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5" name="Pijl: links/rechts 14">
            <a:extLst>
              <a:ext uri="{FF2B5EF4-FFF2-40B4-BE49-F238E27FC236}">
                <a16:creationId xmlns:a16="http://schemas.microsoft.com/office/drawing/2014/main" id="{1056D783-944E-9059-30B0-B0AA2DB86105}"/>
              </a:ext>
            </a:extLst>
          </p:cNvPr>
          <p:cNvSpPr/>
          <p:nvPr/>
        </p:nvSpPr>
        <p:spPr>
          <a:xfrm>
            <a:off x="4277033" y="2949675"/>
            <a:ext cx="3406878" cy="870155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OORLOG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75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1234</Words>
  <Application>Microsoft Office PowerPoint</Application>
  <PresentationFormat>Breedbeeld</PresentationFormat>
  <Paragraphs>296</Paragraphs>
  <Slides>39</Slides>
  <Notes>32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6" baseType="lpstr">
      <vt:lpstr>Aptos</vt:lpstr>
      <vt:lpstr>Aptos Display</vt:lpstr>
      <vt:lpstr>Arial</vt:lpstr>
      <vt:lpstr>Arial Narrow</vt:lpstr>
      <vt:lpstr>Verdana</vt:lpstr>
      <vt:lpstr>Wingdings</vt:lpstr>
      <vt:lpstr>Kantoorthema</vt:lpstr>
      <vt:lpstr>WERELDOORLOG I </vt:lpstr>
      <vt:lpstr>PowerPoint-presentatie</vt:lpstr>
      <vt:lpstr>Het begin…</vt:lpstr>
      <vt:lpstr>Het begin…</vt:lpstr>
      <vt:lpstr>PowerPoint-presentatie</vt:lpstr>
      <vt:lpstr>De oorlog…</vt:lpstr>
      <vt:lpstr>Het begin…</vt:lpstr>
      <vt:lpstr>PowerPoint-presentatie</vt:lpstr>
      <vt:lpstr>Het begin….</vt:lpstr>
      <vt:lpstr>PowerPoint-presentatie</vt:lpstr>
      <vt:lpstr>Het begin…</vt:lpstr>
      <vt:lpstr>PowerPoint-presentatie</vt:lpstr>
      <vt:lpstr>PowerPoint-presentatie</vt:lpstr>
      <vt:lpstr>PowerPoint-presentatie</vt:lpstr>
      <vt:lpstr>PowerPoint-presentatie</vt:lpstr>
      <vt:lpstr>België?</vt:lpstr>
      <vt:lpstr>België? </vt:lpstr>
      <vt:lpstr>België – Ieper? </vt:lpstr>
      <vt:lpstr>PowerPoint-presentatie</vt:lpstr>
      <vt:lpstr>PowerPoint-presentatie</vt:lpstr>
      <vt:lpstr>De oorlog …</vt:lpstr>
      <vt:lpstr>PowerPoint-presentatie</vt:lpstr>
      <vt:lpstr>PowerPoint-presentatie</vt:lpstr>
      <vt:lpstr>De oorlog… </vt:lpstr>
      <vt:lpstr>De oorlog… </vt:lpstr>
      <vt:lpstr>De oorlog… </vt:lpstr>
      <vt:lpstr>De oorlog… </vt:lpstr>
      <vt:lpstr>De oorlog… </vt:lpstr>
      <vt:lpstr>De oorlog… </vt:lpstr>
      <vt:lpstr>De oorlog… </vt:lpstr>
      <vt:lpstr>PowerPoint-presentatie</vt:lpstr>
      <vt:lpstr>Hoe het eindigt ?</vt:lpstr>
      <vt:lpstr>Na de oorlog…</vt:lpstr>
      <vt:lpstr>PowerPoint-presentatie</vt:lpstr>
      <vt:lpstr>En nu… </vt:lpstr>
      <vt:lpstr>En nu…</vt:lpstr>
      <vt:lpstr>En nu… </vt:lpstr>
      <vt:lpstr>PowerPoint-presentatie</vt:lpstr>
      <vt:lpstr>Symbool wereldoorlog 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Marieke Hendrickx</dc:creator>
  <cp:lastModifiedBy>Marieke Hendrickx</cp:lastModifiedBy>
  <cp:revision>3</cp:revision>
  <dcterms:created xsi:type="dcterms:W3CDTF">2024-10-17T17:59:58Z</dcterms:created>
  <dcterms:modified xsi:type="dcterms:W3CDTF">2026-03-14T08:03:55Z</dcterms:modified>
</cp:coreProperties>
</file>